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sldIdLst>
    <p:sldId id="257" r:id="rId5"/>
    <p:sldId id="311" r:id="rId6"/>
    <p:sldId id="293" r:id="rId7"/>
    <p:sldId id="259" r:id="rId8"/>
    <p:sldId id="294" r:id="rId9"/>
    <p:sldId id="295" r:id="rId10"/>
    <p:sldId id="296" r:id="rId11"/>
    <p:sldId id="309" r:id="rId12"/>
    <p:sldId id="283" r:id="rId13"/>
    <p:sldId id="297" r:id="rId14"/>
    <p:sldId id="298" r:id="rId15"/>
    <p:sldId id="312" r:id="rId16"/>
    <p:sldId id="299" r:id="rId17"/>
    <p:sldId id="310" r:id="rId18"/>
    <p:sldId id="300" r:id="rId19"/>
    <p:sldId id="286" r:id="rId20"/>
    <p:sldId id="301" r:id="rId21"/>
    <p:sldId id="287" r:id="rId22"/>
    <p:sldId id="313" r:id="rId23"/>
    <p:sldId id="288" r:id="rId24"/>
    <p:sldId id="314" r:id="rId25"/>
    <p:sldId id="302" r:id="rId26"/>
    <p:sldId id="289" r:id="rId27"/>
    <p:sldId id="303" r:id="rId28"/>
    <p:sldId id="304" r:id="rId29"/>
    <p:sldId id="284" r:id="rId30"/>
    <p:sldId id="305" r:id="rId31"/>
    <p:sldId id="285" r:id="rId32"/>
    <p:sldId id="290" r:id="rId33"/>
    <p:sldId id="306" r:id="rId34"/>
    <p:sldId id="291" r:id="rId35"/>
    <p:sldId id="280" r:id="rId36"/>
    <p:sldId id="307" r:id="rId37"/>
    <p:sldId id="308" r:id="rId38"/>
    <p:sldId id="292" r:id="rId39"/>
    <p:sldId id="315"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99" autoAdjust="0"/>
    <p:restoredTop sz="88488" autoAdjust="0"/>
  </p:normalViewPr>
  <p:slideViewPr>
    <p:cSldViewPr>
      <p:cViewPr varScale="1">
        <p:scale>
          <a:sx n="102" d="100"/>
          <a:sy n="102" d="100"/>
        </p:scale>
        <p:origin x="2448"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1A26B6-F274-41BC-9D10-9499C932D2BD}" type="datetimeFigureOut">
              <a:rPr lang="nb-NO" smtClean="0"/>
              <a:t>28.01.2020</a:t>
            </a:fld>
            <a:endParaRPr lang="nb-NO"/>
          </a:p>
        </p:txBody>
      </p:sp>
      <p:sp>
        <p:nvSpPr>
          <p:cNvPr id="4" name="Plassholder for lysbil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3CF496-7902-4F3E-A779-9D70D5E9EED8}" type="slidenum">
              <a:rPr lang="nb-NO" smtClean="0"/>
              <a:t>‹#›</a:t>
            </a:fld>
            <a:endParaRPr lang="nb-NO"/>
          </a:p>
        </p:txBody>
      </p:sp>
    </p:spTree>
    <p:extLst>
      <p:ext uri="{BB962C8B-B14F-4D97-AF65-F5344CB8AC3E}">
        <p14:creationId xmlns:p14="http://schemas.microsoft.com/office/powerpoint/2010/main" val="3463297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indent="0" algn="l" defTabSz="914288" rtl="0" eaLnBrk="1" fontAlgn="auto" latinLnBrk="0" hangingPunct="1">
              <a:lnSpc>
                <a:spcPct val="100000"/>
              </a:lnSpc>
              <a:spcBef>
                <a:spcPts val="0"/>
              </a:spcBef>
              <a:spcAft>
                <a:spcPts val="0"/>
              </a:spcAft>
              <a:buClrTx/>
              <a:buSzTx/>
              <a:buFontTx/>
              <a:buNone/>
              <a:tabLst/>
              <a:defRPr/>
            </a:pPr>
            <a:endParaRPr lang="nb-NO" sz="1100" i="0" kern="1200" baseline="0" dirty="0" smtClean="0">
              <a:solidFill>
                <a:schemeClr val="tx1"/>
              </a:solidFill>
              <a:effectLst/>
              <a:latin typeface="+mn-lt"/>
              <a:ea typeface="+mn-ea"/>
              <a:cs typeface="+mn-cs"/>
            </a:endParaRPr>
          </a:p>
        </p:txBody>
      </p:sp>
      <p:sp>
        <p:nvSpPr>
          <p:cNvPr id="4" name="Plassholder for lysbildenummer 3"/>
          <p:cNvSpPr>
            <a:spLocks noGrp="1"/>
          </p:cNvSpPr>
          <p:nvPr>
            <p:ph type="sldNum" sz="quarter" idx="10"/>
          </p:nvPr>
        </p:nvSpPr>
        <p:spPr/>
        <p:txBody>
          <a:bodyPr/>
          <a:lstStyle/>
          <a:p>
            <a:fld id="{5B238996-D366-494E-B37A-53AA332BF0C7}" type="slidenum">
              <a:rPr lang="nb-NO" smtClean="0"/>
              <a:t>1</a:t>
            </a:fld>
            <a:endParaRPr lang="nb-NO"/>
          </a:p>
        </p:txBody>
      </p:sp>
    </p:spTree>
    <p:extLst>
      <p:ext uri="{BB962C8B-B14F-4D97-AF65-F5344CB8AC3E}">
        <p14:creationId xmlns:p14="http://schemas.microsoft.com/office/powerpoint/2010/main" val="4027973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11</a:t>
            </a:fld>
            <a:endParaRPr lang="nb-NO"/>
          </a:p>
        </p:txBody>
      </p:sp>
    </p:spTree>
    <p:extLst>
      <p:ext uri="{BB962C8B-B14F-4D97-AF65-F5344CB8AC3E}">
        <p14:creationId xmlns:p14="http://schemas.microsoft.com/office/powerpoint/2010/main" val="2787186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LDL metrics need to be better understood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is difference between LDL-C &amp; </a:t>
            </a:r>
            <a:r>
              <a:rPr lang="en-US" sz="1200" b="0" i="0" kern="1200" dirty="0" err="1" smtClean="0">
                <a:solidFill>
                  <a:schemeClr val="tx1"/>
                </a:solidFill>
                <a:effectLst/>
                <a:latin typeface="+mn-lt"/>
                <a:ea typeface="+mn-ea"/>
                <a:cs typeface="+mn-cs"/>
              </a:rPr>
              <a:t>Lp</a:t>
            </a:r>
            <a:r>
              <a:rPr lang="en-US" sz="1200" b="0" i="0" kern="1200" dirty="0" smtClean="0">
                <a:solidFill>
                  <a:schemeClr val="tx1"/>
                </a:solidFill>
                <a:effectLst/>
                <a:latin typeface="+mn-lt"/>
                <a:ea typeface="+mn-ea"/>
                <a:cs typeface="+mn-cs"/>
              </a:rPr>
              <a:t>(a)-C, calculated (</a:t>
            </a:r>
            <a:r>
              <a:rPr lang="en-US" sz="1200" b="0" i="0" kern="1200" dirty="0" err="1" smtClean="0">
                <a:solidFill>
                  <a:schemeClr val="tx1"/>
                </a:solidFill>
                <a:effectLst/>
                <a:latin typeface="+mn-lt"/>
                <a:ea typeface="+mn-ea"/>
                <a:cs typeface="+mn-cs"/>
              </a:rPr>
              <a:t>Friedewald</a:t>
            </a:r>
            <a:r>
              <a:rPr lang="en-US" sz="1200" b="0" i="0" kern="1200" dirty="0" smtClean="0">
                <a:solidFill>
                  <a:schemeClr val="tx1"/>
                </a:solidFill>
                <a:effectLst/>
                <a:latin typeface="+mn-lt"/>
                <a:ea typeface="+mn-ea"/>
                <a:cs typeface="+mn-cs"/>
              </a:rPr>
              <a:t>) &amp; direct LDL-C?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NMR determined LDL-P includes </a:t>
            </a:r>
            <a:r>
              <a:rPr lang="en-US" sz="1200" b="0" i="0" kern="1200" dirty="0" err="1" smtClean="0">
                <a:solidFill>
                  <a:schemeClr val="tx1"/>
                </a:solidFill>
                <a:effectLst/>
                <a:latin typeface="+mn-lt"/>
                <a:ea typeface="+mn-ea"/>
                <a:cs typeface="+mn-cs"/>
              </a:rPr>
              <a:t>Lp</a:t>
            </a:r>
            <a:r>
              <a:rPr lang="en-US" sz="1200" b="0" i="0" kern="1200" dirty="0" smtClean="0">
                <a:solidFill>
                  <a:schemeClr val="tx1"/>
                </a:solidFill>
                <a:effectLst/>
                <a:latin typeface="+mn-lt"/>
                <a:ea typeface="+mn-ea"/>
                <a:cs typeface="+mn-cs"/>
              </a:rPr>
              <a:t>(a)-P: as it cannot distinguish the two.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Statins reduce LDL-C &amp; LDL-P but not </a:t>
            </a:r>
            <a:r>
              <a:rPr lang="en-US" sz="1200" b="0" i="0" kern="1200" dirty="0" err="1" smtClean="0">
                <a:solidFill>
                  <a:schemeClr val="tx1"/>
                </a:solidFill>
                <a:effectLst/>
                <a:latin typeface="+mn-lt"/>
                <a:ea typeface="+mn-ea"/>
                <a:cs typeface="+mn-cs"/>
              </a:rPr>
              <a:t>Lp</a:t>
            </a:r>
            <a:r>
              <a:rPr lang="en-US" sz="1200" b="0" i="0" kern="1200" dirty="0" smtClean="0">
                <a:solidFill>
                  <a:schemeClr val="tx1"/>
                </a:solidFill>
                <a:effectLst/>
                <a:latin typeface="+mn-lt"/>
                <a:ea typeface="+mn-ea"/>
                <a:cs typeface="+mn-cs"/>
              </a:rPr>
              <a:t>(a)-C or </a:t>
            </a:r>
            <a:r>
              <a:rPr lang="en-US" sz="1200" b="0" i="0" kern="1200" dirty="0" err="1" smtClean="0">
                <a:solidFill>
                  <a:schemeClr val="tx1"/>
                </a:solidFill>
                <a:effectLst/>
                <a:latin typeface="+mn-lt"/>
                <a:ea typeface="+mn-ea"/>
                <a:cs typeface="+mn-cs"/>
              </a:rPr>
              <a:t>Lp</a:t>
            </a:r>
            <a:r>
              <a:rPr lang="en-US" sz="1200" b="0" i="0" kern="1200" dirty="0" smtClean="0">
                <a:solidFill>
                  <a:schemeClr val="tx1"/>
                </a:solidFill>
                <a:effectLst/>
                <a:latin typeface="+mn-lt"/>
                <a:ea typeface="+mn-ea"/>
                <a:cs typeface="+mn-cs"/>
              </a:rPr>
              <a:t>(a)-P</a:t>
            </a:r>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13</a:t>
            </a:fld>
            <a:endParaRPr lang="nb-NO"/>
          </a:p>
        </p:txBody>
      </p:sp>
    </p:spTree>
    <p:extLst>
      <p:ext uri="{BB962C8B-B14F-4D97-AF65-F5344CB8AC3E}">
        <p14:creationId xmlns:p14="http://schemas.microsoft.com/office/powerpoint/2010/main" val="3937531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LDL metrics need to be better understood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is difference between LDL-C &amp; </a:t>
            </a:r>
            <a:r>
              <a:rPr lang="en-US" sz="1200" b="0" i="0" kern="1200" dirty="0" err="1" smtClean="0">
                <a:solidFill>
                  <a:schemeClr val="tx1"/>
                </a:solidFill>
                <a:effectLst/>
                <a:latin typeface="+mn-lt"/>
                <a:ea typeface="+mn-ea"/>
                <a:cs typeface="+mn-cs"/>
              </a:rPr>
              <a:t>Lp</a:t>
            </a:r>
            <a:r>
              <a:rPr lang="en-US" sz="1200" b="0" i="0" kern="1200" dirty="0" smtClean="0">
                <a:solidFill>
                  <a:schemeClr val="tx1"/>
                </a:solidFill>
                <a:effectLst/>
                <a:latin typeface="+mn-lt"/>
                <a:ea typeface="+mn-ea"/>
                <a:cs typeface="+mn-cs"/>
              </a:rPr>
              <a:t>(a)-C, calculated (</a:t>
            </a:r>
            <a:r>
              <a:rPr lang="en-US" sz="1200" b="0" i="0" kern="1200" dirty="0" err="1" smtClean="0">
                <a:solidFill>
                  <a:schemeClr val="tx1"/>
                </a:solidFill>
                <a:effectLst/>
                <a:latin typeface="+mn-lt"/>
                <a:ea typeface="+mn-ea"/>
                <a:cs typeface="+mn-cs"/>
              </a:rPr>
              <a:t>Friedewald</a:t>
            </a:r>
            <a:r>
              <a:rPr lang="en-US" sz="1200" b="0" i="0" kern="1200" dirty="0" smtClean="0">
                <a:solidFill>
                  <a:schemeClr val="tx1"/>
                </a:solidFill>
                <a:effectLst/>
                <a:latin typeface="+mn-lt"/>
                <a:ea typeface="+mn-ea"/>
                <a:cs typeface="+mn-cs"/>
              </a:rPr>
              <a:t>) &amp; direct LDL-C?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NMR determined LDL-P includes </a:t>
            </a:r>
            <a:r>
              <a:rPr lang="en-US" sz="1200" b="0" i="0" kern="1200" dirty="0" err="1" smtClean="0">
                <a:solidFill>
                  <a:schemeClr val="tx1"/>
                </a:solidFill>
                <a:effectLst/>
                <a:latin typeface="+mn-lt"/>
                <a:ea typeface="+mn-ea"/>
                <a:cs typeface="+mn-cs"/>
              </a:rPr>
              <a:t>Lp</a:t>
            </a:r>
            <a:r>
              <a:rPr lang="en-US" sz="1200" b="0" i="0" kern="1200" dirty="0" smtClean="0">
                <a:solidFill>
                  <a:schemeClr val="tx1"/>
                </a:solidFill>
                <a:effectLst/>
                <a:latin typeface="+mn-lt"/>
                <a:ea typeface="+mn-ea"/>
                <a:cs typeface="+mn-cs"/>
              </a:rPr>
              <a:t>(a)-P: as it cannot distinguish the two.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Statins reduce LDL-C &amp; LDL-P but not </a:t>
            </a:r>
            <a:r>
              <a:rPr lang="en-US" sz="1200" b="0" i="0" kern="1200" dirty="0" err="1" smtClean="0">
                <a:solidFill>
                  <a:schemeClr val="tx1"/>
                </a:solidFill>
                <a:effectLst/>
                <a:latin typeface="+mn-lt"/>
                <a:ea typeface="+mn-ea"/>
                <a:cs typeface="+mn-cs"/>
              </a:rPr>
              <a:t>Lp</a:t>
            </a:r>
            <a:r>
              <a:rPr lang="en-US" sz="1200" b="0" i="0" kern="1200" dirty="0" smtClean="0">
                <a:solidFill>
                  <a:schemeClr val="tx1"/>
                </a:solidFill>
                <a:effectLst/>
                <a:latin typeface="+mn-lt"/>
                <a:ea typeface="+mn-ea"/>
                <a:cs typeface="+mn-cs"/>
              </a:rPr>
              <a:t>(a)-C or </a:t>
            </a:r>
            <a:r>
              <a:rPr lang="en-US" sz="1200" b="0" i="0" kern="1200" dirty="0" err="1" smtClean="0">
                <a:solidFill>
                  <a:schemeClr val="tx1"/>
                </a:solidFill>
                <a:effectLst/>
                <a:latin typeface="+mn-lt"/>
                <a:ea typeface="+mn-ea"/>
                <a:cs typeface="+mn-cs"/>
              </a:rPr>
              <a:t>Lp</a:t>
            </a:r>
            <a:r>
              <a:rPr lang="en-US" sz="1200" b="0" i="0" kern="1200" dirty="0" smtClean="0">
                <a:solidFill>
                  <a:schemeClr val="tx1"/>
                </a:solidFill>
                <a:effectLst/>
                <a:latin typeface="+mn-lt"/>
                <a:ea typeface="+mn-ea"/>
                <a:cs typeface="+mn-cs"/>
              </a:rPr>
              <a:t>(a)-P</a:t>
            </a:r>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14</a:t>
            </a:fld>
            <a:endParaRPr lang="nb-NO"/>
          </a:p>
        </p:txBody>
      </p:sp>
    </p:spTree>
    <p:extLst>
      <p:ext uri="{BB962C8B-B14F-4D97-AF65-F5344CB8AC3E}">
        <p14:creationId xmlns:p14="http://schemas.microsoft.com/office/powerpoint/2010/main" val="2548382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sz="1100" baseline="0" dirty="0" err="1" smtClean="0"/>
              <a:t>Table</a:t>
            </a:r>
            <a:r>
              <a:rPr lang="nb-NO" sz="1100" baseline="0" dirty="0" smtClean="0"/>
              <a:t> 4. </a:t>
            </a:r>
            <a:r>
              <a:rPr lang="nb-NO" sz="1100" baseline="0" dirty="0" err="1" smtClean="0"/>
              <a:t>Recommendations</a:t>
            </a:r>
            <a:r>
              <a:rPr lang="nb-NO" sz="1100" baseline="0" dirty="0" smtClean="0"/>
              <a:t> for </a:t>
            </a:r>
            <a:r>
              <a:rPr lang="nb-NO" sz="1100" baseline="0" dirty="0" err="1" smtClean="0"/>
              <a:t>the</a:t>
            </a:r>
            <a:r>
              <a:rPr lang="nb-NO" sz="1100" baseline="0" dirty="0" smtClean="0"/>
              <a:t> </a:t>
            </a:r>
            <a:r>
              <a:rPr lang="nb-NO" sz="1100" baseline="0" dirty="0" err="1" smtClean="0"/>
              <a:t>clinical</a:t>
            </a:r>
            <a:r>
              <a:rPr lang="nb-NO" sz="1100" baseline="0" dirty="0" smtClean="0"/>
              <a:t> </a:t>
            </a:r>
            <a:r>
              <a:rPr lang="nb-NO" sz="1100" baseline="0" dirty="0" err="1" smtClean="0"/>
              <a:t>indications</a:t>
            </a:r>
            <a:r>
              <a:rPr lang="nb-NO" sz="1100" baseline="0" dirty="0" smtClean="0"/>
              <a:t> for lipid and (</a:t>
            </a:r>
            <a:r>
              <a:rPr lang="nb-NO" sz="1100" baseline="0" dirty="0" err="1" smtClean="0"/>
              <a:t>apo</a:t>
            </a:r>
            <a:r>
              <a:rPr lang="nb-NO" sz="1100" baseline="0" dirty="0" smtClean="0"/>
              <a:t>)</a:t>
            </a:r>
            <a:r>
              <a:rPr lang="nb-NO" sz="1100" baseline="0" dirty="0" err="1" smtClean="0"/>
              <a:t>lipoprotein</a:t>
            </a:r>
            <a:r>
              <a:rPr lang="nb-NO" sz="1100" baseline="0" dirty="0" smtClean="0"/>
              <a:t> </a:t>
            </a:r>
            <a:r>
              <a:rPr lang="nb-NO" sz="1100" baseline="0" dirty="0" err="1" smtClean="0"/>
              <a:t>quantitation</a:t>
            </a:r>
            <a:r>
              <a:rPr lang="nb-NO" sz="1100" baseline="0" dirty="0" smtClean="0"/>
              <a:t> [1,4].</a:t>
            </a:r>
          </a:p>
          <a:p>
            <a:endParaRPr lang="nb-NO" sz="1100" baseline="0" dirty="0" smtClean="0"/>
          </a:p>
          <a:p>
            <a:r>
              <a:rPr lang="en-US" sz="1100" baseline="0" dirty="0" smtClean="0"/>
              <a:t>a</a:t>
            </a:r>
          </a:p>
          <a:p>
            <a:r>
              <a:rPr lang="en-US" sz="1100" baseline="0" dirty="0" smtClean="0"/>
              <a:t>In </a:t>
            </a:r>
            <a:r>
              <a:rPr lang="en-US" sz="1100" baseline="0" dirty="0" err="1" smtClean="0"/>
              <a:t>nonfasting</a:t>
            </a:r>
            <a:r>
              <a:rPr lang="en-US" sz="1100" baseline="0" dirty="0" smtClean="0"/>
              <a:t> samples this will also include cholesterol in chylomicrons and their remnants; however, in the majority of individuals chylomicrons are </a:t>
            </a:r>
            <a:r>
              <a:rPr lang="en-US" sz="1100" baseline="0" dirty="0" err="1" smtClean="0"/>
              <a:t>rapidy</a:t>
            </a:r>
            <a:r>
              <a:rPr lang="en-US" sz="1100" baseline="0" dirty="0" smtClean="0"/>
              <a:t> converted into remnants (within 5–10 min) after delivery from </a:t>
            </a:r>
            <a:r>
              <a:rPr lang="en-US" sz="1100" baseline="0" dirty="0" err="1" smtClean="0"/>
              <a:t>lymphs</a:t>
            </a:r>
            <a:r>
              <a:rPr lang="en-US" sz="1100" baseline="0" dirty="0" smtClean="0"/>
              <a:t> to the blood stream.</a:t>
            </a:r>
          </a:p>
          <a:p>
            <a:endParaRPr lang="en-US" sz="1100" baseline="0" dirty="0" smtClean="0"/>
          </a:p>
          <a:p>
            <a:r>
              <a:rPr lang="en-US" sz="1100" baseline="0" dirty="0" smtClean="0"/>
              <a:t>b</a:t>
            </a:r>
          </a:p>
          <a:p>
            <a:r>
              <a:rPr lang="en-US" sz="1100" baseline="0" dirty="0" smtClean="0"/>
              <a:t>To be considered in a minimal lipid profile (TC and TG only) or when LDLC is not available.</a:t>
            </a:r>
          </a:p>
          <a:p>
            <a:endParaRPr lang="en-US" sz="1100" baseline="0" dirty="0" smtClean="0"/>
          </a:p>
          <a:p>
            <a:r>
              <a:rPr lang="en-US" sz="1100" baseline="0" dirty="0" smtClean="0"/>
              <a:t>c</a:t>
            </a:r>
          </a:p>
          <a:p>
            <a:r>
              <a:rPr lang="en-US" sz="1100" baseline="0" dirty="0" smtClean="0"/>
              <a:t>Or </a:t>
            </a:r>
            <a:r>
              <a:rPr lang="en-US" sz="1100" baseline="0" dirty="0" err="1" smtClean="0"/>
              <a:t>ApoA</a:t>
            </a:r>
            <a:r>
              <a:rPr lang="en-US" sz="1100" baseline="0" dirty="0" smtClean="0"/>
              <a:t>-I if available.</a:t>
            </a:r>
          </a:p>
          <a:p>
            <a:endParaRPr lang="en-US" sz="1100" baseline="0" dirty="0" smtClean="0"/>
          </a:p>
          <a:p>
            <a:r>
              <a:rPr lang="en-US" sz="1100" baseline="0" dirty="0" smtClean="0"/>
              <a:t>d</a:t>
            </a:r>
          </a:p>
          <a:p>
            <a:r>
              <a:rPr lang="en-US" sz="1100" baseline="0" dirty="0" smtClean="0"/>
              <a:t>In combination with TC, if HDLC is entered as a separate variable in the risk estimation model. Ratios of TC/HDLC, non-HDLC/HDLC, or </a:t>
            </a:r>
            <a:r>
              <a:rPr lang="en-US" sz="1100" baseline="0" dirty="0" err="1" smtClean="0"/>
              <a:t>apoB</a:t>
            </a:r>
            <a:r>
              <a:rPr lang="en-US" sz="1100" baseline="0" dirty="0" smtClean="0"/>
              <a:t>/</a:t>
            </a:r>
            <a:r>
              <a:rPr lang="en-US" sz="1100" baseline="0" dirty="0" err="1" smtClean="0"/>
              <a:t>apoA</a:t>
            </a:r>
            <a:r>
              <a:rPr lang="en-US" sz="1100" baseline="0" dirty="0" smtClean="0"/>
              <a:t>-I which reflect the balance between </a:t>
            </a:r>
            <a:r>
              <a:rPr lang="en-US" sz="1100" baseline="0" dirty="0" err="1" smtClean="0"/>
              <a:t>atherogenic</a:t>
            </a:r>
            <a:r>
              <a:rPr lang="en-US" sz="1100" baseline="0" dirty="0" smtClean="0"/>
              <a:t> and neutral lipoproteins can be considered as an alternative for risk estimation, but not for diagnosis or as treatment targets. The components of the ratio have to be managed separately.</a:t>
            </a:r>
          </a:p>
          <a:p>
            <a:endParaRPr lang="en-US" sz="1100" baseline="0" dirty="0" smtClean="0"/>
          </a:p>
          <a:p>
            <a:r>
              <a:rPr lang="en-US" sz="1100" baseline="0" dirty="0" smtClean="0"/>
              <a:t>e</a:t>
            </a:r>
          </a:p>
          <a:p>
            <a:r>
              <a:rPr lang="en-US" sz="1100" baseline="0" dirty="0" err="1" smtClean="0"/>
              <a:t>RemnantC</a:t>
            </a:r>
            <a:r>
              <a:rPr lang="en-US" sz="1100" baseline="0" dirty="0" smtClean="0"/>
              <a:t>, calculated as TC – HDLC – LDLC, is all cholesterol found in TG-rich lipoproteins VLDL, IDL, and, in the </a:t>
            </a:r>
            <a:r>
              <a:rPr lang="en-US" sz="1100" baseline="0" dirty="0" err="1" smtClean="0"/>
              <a:t>nonfasting</a:t>
            </a:r>
            <a:r>
              <a:rPr lang="en-US" sz="1100" baseline="0" dirty="0" smtClean="0"/>
              <a:t> state, additionally chylomicron remnants. </a:t>
            </a:r>
            <a:r>
              <a:rPr lang="en-US" sz="1100" baseline="0" dirty="0" err="1" smtClean="0"/>
              <a:t>RemnantC</a:t>
            </a:r>
            <a:r>
              <a:rPr lang="en-US" sz="1100" baseline="0" dirty="0" smtClean="0"/>
              <a:t> is included in non-HDLC, but non-HDLC does not differentiate between LDLC and </a:t>
            </a:r>
            <a:r>
              <a:rPr lang="en-US" sz="1100" baseline="0" dirty="0" err="1" smtClean="0"/>
              <a:t>RemnantC</a:t>
            </a:r>
            <a:r>
              <a:rPr lang="en-US" sz="1100" baseline="0" dirty="0" smtClean="0"/>
              <a:t>. </a:t>
            </a:r>
            <a:r>
              <a:rPr lang="en-US" sz="1100" baseline="0" dirty="0" err="1" smtClean="0"/>
              <a:t>RemnantC</a:t>
            </a:r>
            <a:r>
              <a:rPr lang="en-US" sz="1100" baseline="0" dirty="0" smtClean="0"/>
              <a:t> is the part of non-HDLC in addition to LDLC that needs reduction in some patients. Directly measured LDLC should preferably be used in the calculation of </a:t>
            </a:r>
            <a:r>
              <a:rPr lang="en-US" sz="1100" baseline="0" dirty="0" err="1" smtClean="0"/>
              <a:t>RemnantC</a:t>
            </a:r>
            <a:r>
              <a:rPr lang="en-US" sz="1100" baseline="0" dirty="0" smtClean="0"/>
              <a:t>, or </a:t>
            </a:r>
            <a:r>
              <a:rPr lang="en-US" sz="1100" baseline="0" dirty="0" err="1" smtClean="0"/>
              <a:t>RemnantC</a:t>
            </a:r>
            <a:r>
              <a:rPr lang="en-US" sz="1100" baseline="0" dirty="0" smtClean="0"/>
              <a:t> could be measured directly.</a:t>
            </a:r>
          </a:p>
          <a:p>
            <a:endParaRPr lang="en-US" sz="1100" baseline="0" dirty="0" smtClean="0"/>
          </a:p>
          <a:p>
            <a:r>
              <a:rPr lang="en-US" sz="1100" baseline="0" dirty="0" smtClean="0"/>
              <a:t>f</a:t>
            </a:r>
          </a:p>
          <a:p>
            <a:r>
              <a:rPr lang="en-US" sz="1100" baseline="0" dirty="0" smtClean="0"/>
              <a:t>Non-HDLC, calculated as TC – HDLC, is all cholesterol in </a:t>
            </a:r>
            <a:r>
              <a:rPr lang="en-US" sz="1100" baseline="0" dirty="0" err="1" smtClean="0"/>
              <a:t>atherogenic</a:t>
            </a:r>
            <a:r>
              <a:rPr lang="en-US" sz="1100" baseline="0" dirty="0" smtClean="0"/>
              <a:t> lipoproteins: LDL, remnants, and </a:t>
            </a:r>
            <a:r>
              <a:rPr lang="en-US" sz="1100" baseline="0" dirty="0" err="1" smtClean="0"/>
              <a:t>Lp</a:t>
            </a:r>
            <a:r>
              <a:rPr lang="en-US" sz="1100" baseline="0" dirty="0" smtClean="0"/>
              <a:t>(a). None of the hyperlipidemias can be characterized by non-HDLC because the composite marker does not differentiate between the </a:t>
            </a:r>
            <a:r>
              <a:rPr lang="en-US" sz="1100" baseline="0" dirty="0" err="1" smtClean="0"/>
              <a:t>atherogenic</a:t>
            </a:r>
            <a:r>
              <a:rPr lang="en-US" sz="1100" baseline="0" dirty="0" smtClean="0"/>
              <a:t> lipoprotein-cholesterol fractions.</a:t>
            </a:r>
          </a:p>
          <a:p>
            <a:endParaRPr lang="en-US" sz="1100" baseline="0" dirty="0" smtClean="0"/>
          </a:p>
          <a:p>
            <a:r>
              <a:rPr lang="en-US" sz="1100" baseline="0" dirty="0" smtClean="0"/>
              <a:t>g</a:t>
            </a:r>
          </a:p>
          <a:p>
            <a:r>
              <a:rPr lang="en-US" sz="1100" baseline="0" dirty="0" smtClean="0"/>
              <a:t>In patients with mild-to-moderate hypertriglyceridemia, 2–10 </a:t>
            </a:r>
            <a:r>
              <a:rPr lang="en-US" sz="1100" baseline="0" dirty="0" err="1" smtClean="0"/>
              <a:t>mmol</a:t>
            </a:r>
            <a:r>
              <a:rPr lang="en-US" sz="1100" baseline="0" dirty="0" smtClean="0"/>
              <a:t>/L (175–880 mg/</a:t>
            </a:r>
            <a:r>
              <a:rPr lang="en-US" sz="1100" baseline="0" dirty="0" err="1" smtClean="0"/>
              <a:t>dL</a:t>
            </a:r>
            <a:r>
              <a:rPr lang="en-US" sz="1100" baseline="0" dirty="0" smtClean="0"/>
              <a:t>), diabetes, obesity or metabolic syndrome.</a:t>
            </a:r>
          </a:p>
          <a:p>
            <a:endParaRPr lang="en-US" sz="1100" baseline="0" dirty="0" smtClean="0"/>
          </a:p>
          <a:p>
            <a:r>
              <a:rPr lang="en-US" sz="1100" baseline="0" dirty="0" smtClean="0"/>
              <a:t>h</a:t>
            </a:r>
          </a:p>
          <a:p>
            <a:r>
              <a:rPr lang="en-US" sz="1100" baseline="0" dirty="0" smtClean="0"/>
              <a:t>Or advanced LDLP measurement if available.</a:t>
            </a:r>
          </a:p>
          <a:p>
            <a:endParaRPr lang="en-US" sz="1100" baseline="0" dirty="0" smtClean="0"/>
          </a:p>
          <a:p>
            <a:r>
              <a:rPr lang="en-US" sz="1100" baseline="0" dirty="0" err="1" smtClean="0"/>
              <a:t>i</a:t>
            </a:r>
            <a:endParaRPr lang="en-US" sz="1100" baseline="0" dirty="0" smtClean="0"/>
          </a:p>
          <a:p>
            <a:r>
              <a:rPr lang="en-US" sz="1100" baseline="0" dirty="0" smtClean="0"/>
              <a:t>At least once in each adult person's lifetime, especially in patients with premature ASCVD (men &lt;55 years, women &lt;60 years), family history of premature ASCVD and/or elevated </a:t>
            </a:r>
            <a:r>
              <a:rPr lang="en-US" sz="1100" baseline="0" dirty="0" err="1" smtClean="0"/>
              <a:t>Lp</a:t>
            </a:r>
            <a:r>
              <a:rPr lang="en-US" sz="1100" baseline="0" dirty="0" smtClean="0"/>
              <a:t>(a), FH, recurrent ASCVD despite optimal lipid-lowering treatment.</a:t>
            </a:r>
          </a:p>
          <a:p>
            <a:endParaRPr lang="en-US" sz="1100" baseline="0" dirty="0" smtClean="0"/>
          </a:p>
          <a:p>
            <a:r>
              <a:rPr lang="en-US" sz="1100" baseline="0" dirty="0" smtClean="0"/>
              <a:t>j</a:t>
            </a:r>
          </a:p>
          <a:p>
            <a:r>
              <a:rPr lang="en-US" sz="1100" baseline="0" dirty="0" smtClean="0"/>
              <a:t>Unless approved treatment is available to substantially reduce </a:t>
            </a:r>
            <a:r>
              <a:rPr lang="en-US" sz="1100" baseline="0" dirty="0" err="1" smtClean="0"/>
              <a:t>Lp</a:t>
            </a:r>
            <a:r>
              <a:rPr lang="en-US" sz="1100" baseline="0" dirty="0" smtClean="0"/>
              <a:t>(a) concentration and </a:t>
            </a:r>
            <a:r>
              <a:rPr lang="en-US" sz="1100" baseline="0" dirty="0" err="1" smtClean="0"/>
              <a:t>Lp</a:t>
            </a:r>
            <a:r>
              <a:rPr lang="en-US" sz="1100" baseline="0" dirty="0" smtClean="0"/>
              <a:t>(a)-related risk.</a:t>
            </a:r>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15</a:t>
            </a:fld>
            <a:endParaRPr lang="nb-NO"/>
          </a:p>
        </p:txBody>
      </p:sp>
    </p:spTree>
    <p:extLst>
      <p:ext uri="{BB962C8B-B14F-4D97-AF65-F5344CB8AC3E}">
        <p14:creationId xmlns:p14="http://schemas.microsoft.com/office/powerpoint/2010/main" val="398321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16</a:t>
            </a:fld>
            <a:endParaRPr lang="nb-NO"/>
          </a:p>
        </p:txBody>
      </p:sp>
    </p:spTree>
    <p:extLst>
      <p:ext uri="{BB962C8B-B14F-4D97-AF65-F5344CB8AC3E}">
        <p14:creationId xmlns:p14="http://schemas.microsoft.com/office/powerpoint/2010/main" val="3923920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sz="1100" baseline="0" dirty="0" err="1" smtClean="0"/>
              <a:t>Table</a:t>
            </a:r>
            <a:r>
              <a:rPr lang="nb-NO" sz="1100" baseline="0" dirty="0" smtClean="0"/>
              <a:t> 4. </a:t>
            </a:r>
            <a:r>
              <a:rPr lang="nb-NO" sz="1100" baseline="0" dirty="0" err="1" smtClean="0"/>
              <a:t>Recommendations</a:t>
            </a:r>
            <a:r>
              <a:rPr lang="nb-NO" sz="1100" baseline="0" dirty="0" smtClean="0"/>
              <a:t> for </a:t>
            </a:r>
            <a:r>
              <a:rPr lang="nb-NO" sz="1100" baseline="0" dirty="0" err="1" smtClean="0"/>
              <a:t>the</a:t>
            </a:r>
            <a:r>
              <a:rPr lang="nb-NO" sz="1100" baseline="0" dirty="0" smtClean="0"/>
              <a:t> </a:t>
            </a:r>
            <a:r>
              <a:rPr lang="nb-NO" sz="1100" baseline="0" dirty="0" err="1" smtClean="0"/>
              <a:t>clinical</a:t>
            </a:r>
            <a:r>
              <a:rPr lang="nb-NO" sz="1100" baseline="0" dirty="0" smtClean="0"/>
              <a:t> </a:t>
            </a:r>
            <a:r>
              <a:rPr lang="nb-NO" sz="1100" baseline="0" dirty="0" err="1" smtClean="0"/>
              <a:t>indications</a:t>
            </a:r>
            <a:r>
              <a:rPr lang="nb-NO" sz="1100" baseline="0" dirty="0" smtClean="0"/>
              <a:t> for lipid and (</a:t>
            </a:r>
            <a:r>
              <a:rPr lang="nb-NO" sz="1100" baseline="0" dirty="0" err="1" smtClean="0"/>
              <a:t>apo</a:t>
            </a:r>
            <a:r>
              <a:rPr lang="nb-NO" sz="1100" baseline="0" dirty="0" smtClean="0"/>
              <a:t>)</a:t>
            </a:r>
            <a:r>
              <a:rPr lang="nb-NO" sz="1100" baseline="0" dirty="0" err="1" smtClean="0"/>
              <a:t>lipoprotein</a:t>
            </a:r>
            <a:r>
              <a:rPr lang="nb-NO" sz="1100" baseline="0" dirty="0" smtClean="0"/>
              <a:t> </a:t>
            </a:r>
            <a:r>
              <a:rPr lang="nb-NO" sz="1100" baseline="0" dirty="0" err="1" smtClean="0"/>
              <a:t>quantitation</a:t>
            </a:r>
            <a:r>
              <a:rPr lang="nb-NO" sz="1100" baseline="0" dirty="0" smtClean="0"/>
              <a:t> [1,4].</a:t>
            </a:r>
          </a:p>
          <a:p>
            <a:endParaRPr lang="nb-NO" sz="1100" baseline="0" dirty="0" smtClean="0"/>
          </a:p>
          <a:p>
            <a:r>
              <a:rPr lang="en-US" sz="1100" baseline="0" dirty="0" smtClean="0"/>
              <a:t>a</a:t>
            </a:r>
          </a:p>
          <a:p>
            <a:r>
              <a:rPr lang="en-US" sz="1100" baseline="0" dirty="0" smtClean="0"/>
              <a:t>In </a:t>
            </a:r>
            <a:r>
              <a:rPr lang="en-US" sz="1100" baseline="0" dirty="0" err="1" smtClean="0"/>
              <a:t>nonfasting</a:t>
            </a:r>
            <a:r>
              <a:rPr lang="en-US" sz="1100" baseline="0" dirty="0" smtClean="0"/>
              <a:t> samples this will also include cholesterol in chylomicrons and their remnants; however, in the majority of individuals chylomicrons are </a:t>
            </a:r>
            <a:r>
              <a:rPr lang="en-US" sz="1100" baseline="0" dirty="0" err="1" smtClean="0"/>
              <a:t>rapidy</a:t>
            </a:r>
            <a:r>
              <a:rPr lang="en-US" sz="1100" baseline="0" dirty="0" smtClean="0"/>
              <a:t> converted into remnants (within 5–10 min) after delivery from </a:t>
            </a:r>
            <a:r>
              <a:rPr lang="en-US" sz="1100" baseline="0" dirty="0" err="1" smtClean="0"/>
              <a:t>lymphs</a:t>
            </a:r>
            <a:r>
              <a:rPr lang="en-US" sz="1100" baseline="0" dirty="0" smtClean="0"/>
              <a:t> to the blood stream.</a:t>
            </a:r>
          </a:p>
          <a:p>
            <a:endParaRPr lang="en-US" sz="1100" baseline="0" dirty="0" smtClean="0"/>
          </a:p>
          <a:p>
            <a:r>
              <a:rPr lang="en-US" sz="1100" baseline="0" dirty="0" smtClean="0"/>
              <a:t>b</a:t>
            </a:r>
          </a:p>
          <a:p>
            <a:r>
              <a:rPr lang="en-US" sz="1100" baseline="0" dirty="0" smtClean="0"/>
              <a:t>To be considered in a minimal lipid profile (TC and TG only) or when LDLC is not available.</a:t>
            </a:r>
          </a:p>
          <a:p>
            <a:endParaRPr lang="en-US" sz="1100" baseline="0" dirty="0" smtClean="0"/>
          </a:p>
          <a:p>
            <a:r>
              <a:rPr lang="en-US" sz="1100" baseline="0" dirty="0" smtClean="0"/>
              <a:t>c</a:t>
            </a:r>
          </a:p>
          <a:p>
            <a:r>
              <a:rPr lang="en-US" sz="1100" baseline="0" dirty="0" smtClean="0"/>
              <a:t>Or </a:t>
            </a:r>
            <a:r>
              <a:rPr lang="en-US" sz="1100" baseline="0" dirty="0" err="1" smtClean="0"/>
              <a:t>ApoA</a:t>
            </a:r>
            <a:r>
              <a:rPr lang="en-US" sz="1100" baseline="0" dirty="0" smtClean="0"/>
              <a:t>-I if available.</a:t>
            </a:r>
          </a:p>
          <a:p>
            <a:endParaRPr lang="en-US" sz="1100" baseline="0" dirty="0" smtClean="0"/>
          </a:p>
          <a:p>
            <a:r>
              <a:rPr lang="en-US" sz="1100" baseline="0" dirty="0" smtClean="0"/>
              <a:t>d</a:t>
            </a:r>
          </a:p>
          <a:p>
            <a:r>
              <a:rPr lang="en-US" sz="1100" baseline="0" dirty="0" smtClean="0"/>
              <a:t>In combination with TC, if HDLC is entered as a separate variable in the risk estimation model. Ratios of TC/HDLC, non-HDLC/HDLC, or </a:t>
            </a:r>
            <a:r>
              <a:rPr lang="en-US" sz="1100" baseline="0" dirty="0" err="1" smtClean="0"/>
              <a:t>apoB</a:t>
            </a:r>
            <a:r>
              <a:rPr lang="en-US" sz="1100" baseline="0" dirty="0" smtClean="0"/>
              <a:t>/</a:t>
            </a:r>
            <a:r>
              <a:rPr lang="en-US" sz="1100" baseline="0" dirty="0" err="1" smtClean="0"/>
              <a:t>apoA</a:t>
            </a:r>
            <a:r>
              <a:rPr lang="en-US" sz="1100" baseline="0" dirty="0" smtClean="0"/>
              <a:t>-I which reflect the balance between </a:t>
            </a:r>
            <a:r>
              <a:rPr lang="en-US" sz="1100" baseline="0" dirty="0" err="1" smtClean="0"/>
              <a:t>atherogenic</a:t>
            </a:r>
            <a:r>
              <a:rPr lang="en-US" sz="1100" baseline="0" dirty="0" smtClean="0"/>
              <a:t> and neutral lipoproteins can be considered as an alternative for risk estimation, but not for diagnosis or as treatment targets. The components of the ratio have to be managed separately.</a:t>
            </a:r>
          </a:p>
          <a:p>
            <a:endParaRPr lang="en-US" sz="1100" baseline="0" dirty="0" smtClean="0"/>
          </a:p>
          <a:p>
            <a:r>
              <a:rPr lang="en-US" sz="1100" baseline="0" dirty="0" smtClean="0"/>
              <a:t>e</a:t>
            </a:r>
          </a:p>
          <a:p>
            <a:r>
              <a:rPr lang="en-US" sz="1100" baseline="0" dirty="0" err="1" smtClean="0"/>
              <a:t>RemnantC</a:t>
            </a:r>
            <a:r>
              <a:rPr lang="en-US" sz="1100" baseline="0" dirty="0" smtClean="0"/>
              <a:t>, calculated as TC – HDLC – LDLC, is all cholesterol found in TG-rich lipoproteins VLDL, IDL, and, in the </a:t>
            </a:r>
            <a:r>
              <a:rPr lang="en-US" sz="1100" baseline="0" dirty="0" err="1" smtClean="0"/>
              <a:t>nonfasting</a:t>
            </a:r>
            <a:r>
              <a:rPr lang="en-US" sz="1100" baseline="0" dirty="0" smtClean="0"/>
              <a:t> state, additionally chylomicron remnants. </a:t>
            </a:r>
            <a:r>
              <a:rPr lang="en-US" sz="1100" baseline="0" dirty="0" err="1" smtClean="0"/>
              <a:t>RemnantC</a:t>
            </a:r>
            <a:r>
              <a:rPr lang="en-US" sz="1100" baseline="0" dirty="0" smtClean="0"/>
              <a:t> is included in non-HDLC, but non-HDLC does not differentiate between LDLC and </a:t>
            </a:r>
            <a:r>
              <a:rPr lang="en-US" sz="1100" baseline="0" dirty="0" err="1" smtClean="0"/>
              <a:t>RemnantC</a:t>
            </a:r>
            <a:r>
              <a:rPr lang="en-US" sz="1100" baseline="0" dirty="0" smtClean="0"/>
              <a:t>. </a:t>
            </a:r>
            <a:r>
              <a:rPr lang="en-US" sz="1100" baseline="0" dirty="0" err="1" smtClean="0"/>
              <a:t>RemnantC</a:t>
            </a:r>
            <a:r>
              <a:rPr lang="en-US" sz="1100" baseline="0" dirty="0" smtClean="0"/>
              <a:t> is the part of non-HDLC in addition to LDLC that needs reduction in some patients. Directly measured LDLC should preferably be used in the calculation of </a:t>
            </a:r>
            <a:r>
              <a:rPr lang="en-US" sz="1100" baseline="0" dirty="0" err="1" smtClean="0"/>
              <a:t>RemnantC</a:t>
            </a:r>
            <a:r>
              <a:rPr lang="en-US" sz="1100" baseline="0" dirty="0" smtClean="0"/>
              <a:t>, or </a:t>
            </a:r>
            <a:r>
              <a:rPr lang="en-US" sz="1100" baseline="0" dirty="0" err="1" smtClean="0"/>
              <a:t>RemnantC</a:t>
            </a:r>
            <a:r>
              <a:rPr lang="en-US" sz="1100" baseline="0" dirty="0" smtClean="0"/>
              <a:t> could be measured directly.</a:t>
            </a:r>
          </a:p>
          <a:p>
            <a:endParaRPr lang="en-US" sz="1100" baseline="0" dirty="0" smtClean="0"/>
          </a:p>
          <a:p>
            <a:r>
              <a:rPr lang="en-US" sz="1100" baseline="0" dirty="0" smtClean="0"/>
              <a:t>f</a:t>
            </a:r>
          </a:p>
          <a:p>
            <a:r>
              <a:rPr lang="en-US" sz="1100" baseline="0" dirty="0" smtClean="0"/>
              <a:t>Non-HDLC, calculated as TC – HDLC, is all cholesterol in </a:t>
            </a:r>
            <a:r>
              <a:rPr lang="en-US" sz="1100" baseline="0" dirty="0" err="1" smtClean="0"/>
              <a:t>atherogenic</a:t>
            </a:r>
            <a:r>
              <a:rPr lang="en-US" sz="1100" baseline="0" dirty="0" smtClean="0"/>
              <a:t> lipoproteins: LDL, remnants, and </a:t>
            </a:r>
            <a:r>
              <a:rPr lang="en-US" sz="1100" baseline="0" dirty="0" err="1" smtClean="0"/>
              <a:t>Lp</a:t>
            </a:r>
            <a:r>
              <a:rPr lang="en-US" sz="1100" baseline="0" dirty="0" smtClean="0"/>
              <a:t>(a). None of the hyperlipidemias can be characterized by non-HDLC because the composite marker does not differentiate between the </a:t>
            </a:r>
            <a:r>
              <a:rPr lang="en-US" sz="1100" baseline="0" dirty="0" err="1" smtClean="0"/>
              <a:t>atherogenic</a:t>
            </a:r>
            <a:r>
              <a:rPr lang="en-US" sz="1100" baseline="0" dirty="0" smtClean="0"/>
              <a:t> lipoprotein-cholesterol fractions.</a:t>
            </a:r>
          </a:p>
          <a:p>
            <a:endParaRPr lang="en-US" sz="1100" baseline="0" dirty="0" smtClean="0"/>
          </a:p>
          <a:p>
            <a:r>
              <a:rPr lang="en-US" sz="1100" baseline="0" dirty="0" smtClean="0"/>
              <a:t>g</a:t>
            </a:r>
          </a:p>
          <a:p>
            <a:r>
              <a:rPr lang="en-US" sz="1100" baseline="0" dirty="0" smtClean="0"/>
              <a:t>In patients with mild-to-moderate hypertriglyceridemia, 2–10 </a:t>
            </a:r>
            <a:r>
              <a:rPr lang="en-US" sz="1100" baseline="0" dirty="0" err="1" smtClean="0"/>
              <a:t>mmol</a:t>
            </a:r>
            <a:r>
              <a:rPr lang="en-US" sz="1100" baseline="0" dirty="0" smtClean="0"/>
              <a:t>/L (175–880 mg/</a:t>
            </a:r>
            <a:r>
              <a:rPr lang="en-US" sz="1100" baseline="0" dirty="0" err="1" smtClean="0"/>
              <a:t>dL</a:t>
            </a:r>
            <a:r>
              <a:rPr lang="en-US" sz="1100" baseline="0" dirty="0" smtClean="0"/>
              <a:t>), diabetes, obesity or metabolic syndrome.</a:t>
            </a:r>
          </a:p>
          <a:p>
            <a:endParaRPr lang="en-US" sz="1100" baseline="0" dirty="0" smtClean="0"/>
          </a:p>
          <a:p>
            <a:r>
              <a:rPr lang="en-US" sz="1100" baseline="0" dirty="0" smtClean="0"/>
              <a:t>h</a:t>
            </a:r>
          </a:p>
          <a:p>
            <a:r>
              <a:rPr lang="en-US" sz="1100" baseline="0" dirty="0" smtClean="0"/>
              <a:t>Or advanced LDLP measurement if available.</a:t>
            </a:r>
          </a:p>
          <a:p>
            <a:endParaRPr lang="en-US" sz="1100" baseline="0" dirty="0" smtClean="0"/>
          </a:p>
          <a:p>
            <a:r>
              <a:rPr lang="en-US" sz="1100" baseline="0" dirty="0" err="1" smtClean="0"/>
              <a:t>i</a:t>
            </a:r>
            <a:endParaRPr lang="en-US" sz="1100" baseline="0" dirty="0" smtClean="0"/>
          </a:p>
          <a:p>
            <a:r>
              <a:rPr lang="en-US" sz="1100" baseline="0" dirty="0" smtClean="0"/>
              <a:t>At least once in each adult person's lifetime, especially in patients with premature ASCVD (men &lt;55 years, women &lt;60 years), family history of premature ASCVD and/or elevated </a:t>
            </a:r>
            <a:r>
              <a:rPr lang="en-US" sz="1100" baseline="0" dirty="0" err="1" smtClean="0"/>
              <a:t>Lp</a:t>
            </a:r>
            <a:r>
              <a:rPr lang="en-US" sz="1100" baseline="0" dirty="0" smtClean="0"/>
              <a:t>(a), FH, recurrent ASCVD despite optimal lipid-lowering treatment.</a:t>
            </a:r>
          </a:p>
          <a:p>
            <a:endParaRPr lang="en-US" sz="1100" baseline="0" dirty="0" smtClean="0"/>
          </a:p>
          <a:p>
            <a:r>
              <a:rPr lang="en-US" sz="1100" baseline="0" dirty="0" smtClean="0"/>
              <a:t>j</a:t>
            </a:r>
          </a:p>
          <a:p>
            <a:r>
              <a:rPr lang="en-US" sz="1100" baseline="0" dirty="0" smtClean="0"/>
              <a:t>Unless approved treatment is available to substantially reduce </a:t>
            </a:r>
            <a:r>
              <a:rPr lang="en-US" sz="1100" baseline="0" dirty="0" err="1" smtClean="0"/>
              <a:t>Lp</a:t>
            </a:r>
            <a:r>
              <a:rPr lang="en-US" sz="1100" baseline="0" dirty="0" smtClean="0"/>
              <a:t>(a) concentration and </a:t>
            </a:r>
            <a:r>
              <a:rPr lang="en-US" sz="1100" baseline="0" dirty="0" err="1" smtClean="0"/>
              <a:t>Lp</a:t>
            </a:r>
            <a:r>
              <a:rPr lang="en-US" sz="1100" baseline="0" dirty="0" smtClean="0"/>
              <a:t>(a)-related risk.</a:t>
            </a:r>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17</a:t>
            </a:fld>
            <a:endParaRPr lang="nb-NO"/>
          </a:p>
        </p:txBody>
      </p:sp>
    </p:spTree>
    <p:extLst>
      <p:ext uri="{BB962C8B-B14F-4D97-AF65-F5344CB8AC3E}">
        <p14:creationId xmlns:p14="http://schemas.microsoft.com/office/powerpoint/2010/main" val="1453354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18</a:t>
            </a:fld>
            <a:endParaRPr lang="nb-NO"/>
          </a:p>
        </p:txBody>
      </p:sp>
    </p:spTree>
    <p:extLst>
      <p:ext uri="{BB962C8B-B14F-4D97-AF65-F5344CB8AC3E}">
        <p14:creationId xmlns:p14="http://schemas.microsoft.com/office/powerpoint/2010/main" val="1735085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20</a:t>
            </a:fld>
            <a:endParaRPr lang="nb-NO"/>
          </a:p>
        </p:txBody>
      </p:sp>
    </p:spTree>
    <p:extLst>
      <p:ext uri="{BB962C8B-B14F-4D97-AF65-F5344CB8AC3E}">
        <p14:creationId xmlns:p14="http://schemas.microsoft.com/office/powerpoint/2010/main" val="1981356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100" baseline="0" dirty="0" smtClean="0"/>
              <a:t>Table 5. Example of between-laboratory uncertainty when lipids are measured by different methods in a </a:t>
            </a:r>
            <a:r>
              <a:rPr lang="en-US" sz="1100" baseline="0" dirty="0" err="1" smtClean="0"/>
              <a:t>hypertriglyceridemic</a:t>
            </a:r>
            <a:r>
              <a:rPr lang="en-US" sz="1100" baseline="0" dirty="0" smtClean="0"/>
              <a:t> patient.</a:t>
            </a:r>
          </a:p>
          <a:p>
            <a:endParaRPr lang="en-US" sz="1100" baseline="0" dirty="0" smtClean="0"/>
          </a:p>
          <a:p>
            <a:r>
              <a:rPr lang="en-US" sz="1100" baseline="0" dirty="0" smtClean="0"/>
              <a:t>a</a:t>
            </a:r>
          </a:p>
          <a:p>
            <a:r>
              <a:rPr lang="en-US" sz="1100" baseline="0" dirty="0" smtClean="0"/>
              <a:t>Based on National Cholesterol Education Program (NCEP) analytical performance criteria [41].</a:t>
            </a:r>
          </a:p>
          <a:p>
            <a:endParaRPr lang="en-US" sz="1100" baseline="0" dirty="0" smtClean="0"/>
          </a:p>
          <a:p>
            <a:r>
              <a:rPr lang="en-US" sz="1100" baseline="0" dirty="0" smtClean="0"/>
              <a:t>b</a:t>
            </a:r>
          </a:p>
          <a:p>
            <a:r>
              <a:rPr lang="en-US" sz="1100" baseline="0" dirty="0" smtClean="0"/>
              <a:t>Total error ranges observed by Miller et al. [42] across different </a:t>
            </a:r>
            <a:r>
              <a:rPr lang="en-US" sz="1100" baseline="0" dirty="0" err="1" smtClean="0"/>
              <a:t>dLDLC</a:t>
            </a:r>
            <a:r>
              <a:rPr lang="en-US" sz="1100" baseline="0" dirty="0" smtClean="0"/>
              <a:t> and </a:t>
            </a:r>
            <a:r>
              <a:rPr lang="en-US" sz="1100" baseline="0" dirty="0" err="1" smtClean="0"/>
              <a:t>dHDLC</a:t>
            </a:r>
            <a:r>
              <a:rPr lang="en-US" sz="1100" baseline="0" dirty="0" smtClean="0"/>
              <a:t> methods in </a:t>
            </a:r>
            <a:r>
              <a:rPr lang="en-US" sz="1100" baseline="0" dirty="0" err="1" smtClean="0"/>
              <a:t>dyslipidemic</a:t>
            </a:r>
            <a:r>
              <a:rPr lang="en-US" sz="1100" baseline="0" dirty="0" smtClean="0"/>
              <a:t> samples. The total error combines systematic bias and random imprecision. The table is not relevant for the monitoring of a patient by the same laboratory/method over time. In this situation the bias remains constant and only the (inevitable) imprecision is relevant. Bias should ideally be ≤ 4% for LDLC and ≤5% for HDLC to allow the methods to meet the NCEP total error goals, ≤12% and ≤13%, respectively.</a:t>
            </a:r>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22</a:t>
            </a:fld>
            <a:endParaRPr lang="nb-NO"/>
          </a:p>
        </p:txBody>
      </p:sp>
    </p:spTree>
    <p:extLst>
      <p:ext uri="{BB962C8B-B14F-4D97-AF65-F5344CB8AC3E}">
        <p14:creationId xmlns:p14="http://schemas.microsoft.com/office/powerpoint/2010/main" val="1533127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23</a:t>
            </a:fld>
            <a:endParaRPr lang="nb-NO"/>
          </a:p>
        </p:txBody>
      </p:sp>
    </p:spTree>
    <p:extLst>
      <p:ext uri="{BB962C8B-B14F-4D97-AF65-F5344CB8AC3E}">
        <p14:creationId xmlns:p14="http://schemas.microsoft.com/office/powerpoint/2010/main" val="2846552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3</a:t>
            </a:fld>
            <a:endParaRPr lang="nb-NO"/>
          </a:p>
        </p:txBody>
      </p:sp>
    </p:spTree>
    <p:extLst>
      <p:ext uri="{BB962C8B-B14F-4D97-AF65-F5344CB8AC3E}">
        <p14:creationId xmlns:p14="http://schemas.microsoft.com/office/powerpoint/2010/main" val="296037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100" baseline="0" dirty="0" smtClean="0"/>
              <a:t>Table 5. Example of between-laboratory uncertainty when lipids are measured by different methods in a </a:t>
            </a:r>
            <a:r>
              <a:rPr lang="en-US" sz="1100" baseline="0" dirty="0" err="1" smtClean="0"/>
              <a:t>hypertriglyceridemic</a:t>
            </a:r>
            <a:r>
              <a:rPr lang="en-US" sz="1100" baseline="0" dirty="0" smtClean="0"/>
              <a:t> patient.</a:t>
            </a:r>
          </a:p>
          <a:p>
            <a:endParaRPr lang="en-US" sz="1100" baseline="0" dirty="0" smtClean="0"/>
          </a:p>
          <a:p>
            <a:r>
              <a:rPr lang="en-US" sz="1100" baseline="0" dirty="0" smtClean="0"/>
              <a:t>a</a:t>
            </a:r>
          </a:p>
          <a:p>
            <a:r>
              <a:rPr lang="en-US" sz="1100" baseline="0" dirty="0" smtClean="0"/>
              <a:t>Based on National Cholesterol Education Program (NCEP) analytical performance criteria [41].</a:t>
            </a:r>
          </a:p>
          <a:p>
            <a:endParaRPr lang="en-US" sz="1100" baseline="0" dirty="0" smtClean="0"/>
          </a:p>
          <a:p>
            <a:r>
              <a:rPr lang="en-US" sz="1100" baseline="0" dirty="0" smtClean="0"/>
              <a:t>b</a:t>
            </a:r>
          </a:p>
          <a:p>
            <a:r>
              <a:rPr lang="en-US" sz="1100" baseline="0" dirty="0" smtClean="0"/>
              <a:t>Total error ranges observed by Miller et al. [42] across different </a:t>
            </a:r>
            <a:r>
              <a:rPr lang="en-US" sz="1100" baseline="0" dirty="0" err="1" smtClean="0"/>
              <a:t>dLDLC</a:t>
            </a:r>
            <a:r>
              <a:rPr lang="en-US" sz="1100" baseline="0" dirty="0" smtClean="0"/>
              <a:t> and </a:t>
            </a:r>
            <a:r>
              <a:rPr lang="en-US" sz="1100" baseline="0" dirty="0" err="1" smtClean="0"/>
              <a:t>dHDLC</a:t>
            </a:r>
            <a:r>
              <a:rPr lang="en-US" sz="1100" baseline="0" dirty="0" smtClean="0"/>
              <a:t> methods in </a:t>
            </a:r>
            <a:r>
              <a:rPr lang="en-US" sz="1100" baseline="0" dirty="0" err="1" smtClean="0"/>
              <a:t>dyslipidemic</a:t>
            </a:r>
            <a:r>
              <a:rPr lang="en-US" sz="1100" baseline="0" dirty="0" smtClean="0"/>
              <a:t> samples. The total error combines systematic bias and random imprecision. The table is not relevant for the monitoring of a patient by the same laboratory/method over time. In this situation the bias remains constant and only the (inevitable) imprecision is relevant. Bias should ideally be ≤ 4% for LDLC and ≤5% for HDLC to allow the methods to meet the NCEP total error goals, ≤12% and ≤13%, respectively.</a:t>
            </a:r>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24</a:t>
            </a:fld>
            <a:endParaRPr lang="nb-NO"/>
          </a:p>
        </p:txBody>
      </p:sp>
    </p:spTree>
    <p:extLst>
      <p:ext uri="{BB962C8B-B14F-4D97-AF65-F5344CB8AC3E}">
        <p14:creationId xmlns:p14="http://schemas.microsoft.com/office/powerpoint/2010/main" val="1267246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100" baseline="0" dirty="0" smtClean="0"/>
              <a:t>Table 6. Primary and secondary goals of preventive therapy according to cardiovascular mortality risk categories assessed with the SCORE system [4].</a:t>
            </a:r>
          </a:p>
          <a:p>
            <a:endParaRPr lang="en-US" sz="1100" baseline="0" dirty="0" smtClean="0"/>
          </a:p>
          <a:p>
            <a:r>
              <a:rPr lang="nb-NO" sz="1100" baseline="0" dirty="0" err="1" smtClean="0"/>
              <a:t>Very</a:t>
            </a:r>
            <a:r>
              <a:rPr lang="nb-NO" sz="1100" baseline="0" dirty="0" smtClean="0"/>
              <a:t> </a:t>
            </a:r>
            <a:r>
              <a:rPr lang="nb-NO" sz="1100" baseline="0" dirty="0" err="1" smtClean="0"/>
              <a:t>high</a:t>
            </a:r>
            <a:r>
              <a:rPr lang="nb-NO" sz="1100" baseline="0" dirty="0" smtClean="0"/>
              <a:t> risk = </a:t>
            </a:r>
            <a:r>
              <a:rPr lang="nb-NO" sz="1100" baseline="0" dirty="0" err="1" smtClean="0"/>
              <a:t>documented</a:t>
            </a:r>
            <a:r>
              <a:rPr lang="nb-NO" sz="1100" baseline="0" dirty="0" smtClean="0"/>
              <a:t> ASCVD, diabetes </a:t>
            </a:r>
            <a:r>
              <a:rPr lang="nb-NO" sz="1100" baseline="0" dirty="0" err="1" smtClean="0"/>
              <a:t>with</a:t>
            </a:r>
            <a:r>
              <a:rPr lang="nb-NO" sz="1100" baseline="0" dirty="0" smtClean="0"/>
              <a:t> target organ </a:t>
            </a:r>
            <a:r>
              <a:rPr lang="nb-NO" sz="1100" baseline="0" dirty="0" err="1" smtClean="0"/>
              <a:t>damage</a:t>
            </a:r>
            <a:r>
              <a:rPr lang="nb-NO" sz="1100" baseline="0" dirty="0" smtClean="0"/>
              <a:t> (</a:t>
            </a:r>
            <a:r>
              <a:rPr lang="nb-NO" sz="1100" baseline="0" dirty="0" err="1" smtClean="0"/>
              <a:t>proteinuria</a:t>
            </a:r>
            <a:r>
              <a:rPr lang="nb-NO" sz="1100" baseline="0" dirty="0" smtClean="0"/>
              <a:t>, </a:t>
            </a:r>
            <a:r>
              <a:rPr lang="nb-NO" sz="1100" baseline="0" dirty="0" err="1" smtClean="0"/>
              <a:t>retinopathy</a:t>
            </a:r>
            <a:r>
              <a:rPr lang="nb-NO" sz="1100" baseline="0" dirty="0" smtClean="0"/>
              <a:t> or </a:t>
            </a:r>
            <a:r>
              <a:rPr lang="nb-NO" sz="1100" baseline="0" dirty="0" err="1" smtClean="0"/>
              <a:t>neuropathy</a:t>
            </a:r>
            <a:r>
              <a:rPr lang="nb-NO" sz="1100" baseline="0" dirty="0" smtClean="0"/>
              <a:t>), or </a:t>
            </a:r>
            <a:r>
              <a:rPr lang="nb-NO" sz="1100" baseline="0" dirty="0" err="1" smtClean="0"/>
              <a:t>early</a:t>
            </a:r>
            <a:r>
              <a:rPr lang="nb-NO" sz="1100" baseline="0" dirty="0" smtClean="0"/>
              <a:t> </a:t>
            </a:r>
            <a:r>
              <a:rPr lang="nb-NO" sz="1100" baseline="0" dirty="0" err="1" smtClean="0"/>
              <a:t>onset</a:t>
            </a:r>
            <a:r>
              <a:rPr lang="nb-NO" sz="1100" baseline="0" dirty="0" smtClean="0"/>
              <a:t> type 1 diabetes of &gt;20 </a:t>
            </a:r>
            <a:r>
              <a:rPr lang="nb-NO" sz="1100" baseline="0" dirty="0" err="1" smtClean="0"/>
              <a:t>years</a:t>
            </a:r>
            <a:r>
              <a:rPr lang="nb-NO" sz="1100" baseline="0" dirty="0" smtClean="0"/>
              <a:t> </a:t>
            </a:r>
            <a:r>
              <a:rPr lang="nb-NO" sz="1100" baseline="0" dirty="0" err="1" smtClean="0"/>
              <a:t>duration</a:t>
            </a:r>
            <a:r>
              <a:rPr lang="nb-NO" sz="1100" baseline="0" dirty="0" smtClean="0"/>
              <a:t>, severe </a:t>
            </a:r>
            <a:r>
              <a:rPr lang="nb-NO" sz="1100" baseline="0" dirty="0" err="1" smtClean="0"/>
              <a:t>chronic</a:t>
            </a:r>
            <a:r>
              <a:rPr lang="nb-NO" sz="1100" baseline="0" dirty="0" smtClean="0"/>
              <a:t> </a:t>
            </a:r>
            <a:r>
              <a:rPr lang="nb-NO" sz="1100" baseline="0" dirty="0" err="1" smtClean="0"/>
              <a:t>kidney</a:t>
            </a:r>
            <a:r>
              <a:rPr lang="nb-NO" sz="1100" baseline="0" dirty="0" smtClean="0"/>
              <a:t> </a:t>
            </a:r>
            <a:r>
              <a:rPr lang="nb-NO" sz="1100" baseline="0" dirty="0" err="1" smtClean="0"/>
              <a:t>disease</a:t>
            </a:r>
            <a:r>
              <a:rPr lang="nb-NO" sz="1100" baseline="0" dirty="0" smtClean="0"/>
              <a:t> (GFR &lt;30 </a:t>
            </a:r>
            <a:r>
              <a:rPr lang="nb-NO" sz="1100" baseline="0" dirty="0" err="1" smtClean="0"/>
              <a:t>mL</a:t>
            </a:r>
            <a:r>
              <a:rPr lang="nb-NO" sz="1100" baseline="0" dirty="0" smtClean="0"/>
              <a:t>/min/1.73 m2), SCORE ≥10%; High risk = TC &gt; 8 </a:t>
            </a:r>
            <a:r>
              <a:rPr lang="nb-NO" sz="1100" baseline="0" dirty="0" err="1" smtClean="0"/>
              <a:t>mmol</a:t>
            </a:r>
            <a:r>
              <a:rPr lang="nb-NO" sz="1100" baseline="0" dirty="0" smtClean="0"/>
              <a:t>/L (310 mg/</a:t>
            </a:r>
            <a:r>
              <a:rPr lang="nb-NO" sz="1100" baseline="0" dirty="0" err="1" smtClean="0"/>
              <a:t>dL</a:t>
            </a:r>
            <a:r>
              <a:rPr lang="nb-NO" sz="1100" baseline="0" dirty="0" smtClean="0"/>
              <a:t>), LDLC &gt;5 </a:t>
            </a:r>
            <a:r>
              <a:rPr lang="nb-NO" sz="1100" baseline="0" dirty="0" err="1" smtClean="0"/>
              <a:t>mmol</a:t>
            </a:r>
            <a:r>
              <a:rPr lang="nb-NO" sz="1100" baseline="0" dirty="0" smtClean="0"/>
              <a:t>/L (190 mg/</a:t>
            </a:r>
            <a:r>
              <a:rPr lang="nb-NO" sz="1100" baseline="0" dirty="0" err="1" smtClean="0"/>
              <a:t>dL</a:t>
            </a:r>
            <a:r>
              <a:rPr lang="nb-NO" sz="1100" baseline="0" dirty="0" smtClean="0"/>
              <a:t>), FH, </a:t>
            </a:r>
            <a:r>
              <a:rPr lang="nb-NO" sz="1100" baseline="0" dirty="0" err="1" smtClean="0"/>
              <a:t>hypertension</a:t>
            </a:r>
            <a:r>
              <a:rPr lang="nb-NO" sz="1100" baseline="0" dirty="0" smtClean="0"/>
              <a:t> ≥180/110 </a:t>
            </a:r>
            <a:r>
              <a:rPr lang="nb-NO" sz="1100" baseline="0" dirty="0" err="1" smtClean="0"/>
              <a:t>mmHg</a:t>
            </a:r>
            <a:r>
              <a:rPr lang="nb-NO" sz="1100" baseline="0" dirty="0" smtClean="0"/>
              <a:t>, diabetes of ≥10 </a:t>
            </a:r>
            <a:r>
              <a:rPr lang="nb-NO" sz="1100" baseline="0" dirty="0" err="1" smtClean="0"/>
              <a:t>years</a:t>
            </a:r>
            <a:r>
              <a:rPr lang="nb-NO" sz="1100" baseline="0" dirty="0" smtClean="0"/>
              <a:t> </a:t>
            </a:r>
            <a:r>
              <a:rPr lang="nb-NO" sz="1100" baseline="0" dirty="0" err="1" smtClean="0"/>
              <a:t>duration</a:t>
            </a:r>
            <a:r>
              <a:rPr lang="nb-NO" sz="1100" baseline="0" dirty="0" smtClean="0"/>
              <a:t> </a:t>
            </a:r>
            <a:r>
              <a:rPr lang="nb-NO" sz="1100" baseline="0" dirty="0" err="1" smtClean="0"/>
              <a:t>without</a:t>
            </a:r>
            <a:r>
              <a:rPr lang="nb-NO" sz="1100" baseline="0" dirty="0" smtClean="0"/>
              <a:t> target organ </a:t>
            </a:r>
            <a:r>
              <a:rPr lang="nb-NO" sz="1100" baseline="0" dirty="0" err="1" smtClean="0"/>
              <a:t>damage</a:t>
            </a:r>
            <a:r>
              <a:rPr lang="nb-NO" sz="1100" baseline="0" dirty="0" smtClean="0"/>
              <a:t>, moderate </a:t>
            </a:r>
            <a:r>
              <a:rPr lang="nb-NO" sz="1100" baseline="0" dirty="0" err="1" smtClean="0"/>
              <a:t>chronic</a:t>
            </a:r>
            <a:r>
              <a:rPr lang="nb-NO" sz="1100" baseline="0" dirty="0" smtClean="0"/>
              <a:t> </a:t>
            </a:r>
            <a:r>
              <a:rPr lang="nb-NO" sz="1100" baseline="0" dirty="0" err="1" smtClean="0"/>
              <a:t>kidney</a:t>
            </a:r>
            <a:r>
              <a:rPr lang="nb-NO" sz="1100" baseline="0" dirty="0" smtClean="0"/>
              <a:t> </a:t>
            </a:r>
            <a:r>
              <a:rPr lang="nb-NO" sz="1100" baseline="0" dirty="0" err="1" smtClean="0"/>
              <a:t>disease</a:t>
            </a:r>
            <a:r>
              <a:rPr lang="nb-NO" sz="1100" baseline="0" dirty="0" smtClean="0"/>
              <a:t> (GFR 30–59 </a:t>
            </a:r>
            <a:r>
              <a:rPr lang="nb-NO" sz="1100" baseline="0" dirty="0" err="1" smtClean="0"/>
              <a:t>mL</a:t>
            </a:r>
            <a:r>
              <a:rPr lang="nb-NO" sz="1100" baseline="0" dirty="0" smtClean="0"/>
              <a:t>/min/1.73 m2), SCORE ≥5% and&lt;10%.</a:t>
            </a:r>
          </a:p>
          <a:p>
            <a:endParaRPr lang="nb-NO" sz="1100" baseline="0" dirty="0" smtClean="0"/>
          </a:p>
          <a:p>
            <a:r>
              <a:rPr lang="nb-NO" sz="1100" baseline="0" dirty="0" smtClean="0"/>
              <a:t>Moderate risk = </a:t>
            </a:r>
            <a:r>
              <a:rPr lang="nb-NO" sz="1100" baseline="0" dirty="0" err="1" smtClean="0"/>
              <a:t>young</a:t>
            </a:r>
            <a:r>
              <a:rPr lang="nb-NO" sz="1100" baseline="0" dirty="0" smtClean="0"/>
              <a:t> </a:t>
            </a:r>
            <a:r>
              <a:rPr lang="nb-NO" sz="1100" baseline="0" dirty="0" err="1" smtClean="0"/>
              <a:t>patients</a:t>
            </a:r>
            <a:r>
              <a:rPr lang="nb-NO" sz="1100" baseline="0" dirty="0" smtClean="0"/>
              <a:t> </a:t>
            </a:r>
            <a:r>
              <a:rPr lang="nb-NO" sz="1100" baseline="0" dirty="0" err="1" smtClean="0"/>
              <a:t>with</a:t>
            </a:r>
            <a:r>
              <a:rPr lang="nb-NO" sz="1100" baseline="0" dirty="0" smtClean="0"/>
              <a:t> diabetes (type 1 &lt; 35 </a:t>
            </a:r>
            <a:r>
              <a:rPr lang="nb-NO" sz="1100" baseline="0" dirty="0" err="1" smtClean="0"/>
              <a:t>years</a:t>
            </a:r>
            <a:r>
              <a:rPr lang="nb-NO" sz="1100" baseline="0" dirty="0" smtClean="0"/>
              <a:t>, type 2 &lt; 50 </a:t>
            </a:r>
            <a:r>
              <a:rPr lang="nb-NO" sz="1100" baseline="0" dirty="0" err="1" smtClean="0"/>
              <a:t>years</a:t>
            </a:r>
            <a:r>
              <a:rPr lang="nb-NO" sz="1100" baseline="0" dirty="0" smtClean="0"/>
              <a:t>) of &lt;10 </a:t>
            </a:r>
            <a:r>
              <a:rPr lang="nb-NO" sz="1100" baseline="0" dirty="0" err="1" smtClean="0"/>
              <a:t>years</a:t>
            </a:r>
            <a:r>
              <a:rPr lang="nb-NO" sz="1100" baseline="0" dirty="0" smtClean="0"/>
              <a:t> </a:t>
            </a:r>
            <a:r>
              <a:rPr lang="nb-NO" sz="1100" baseline="0" dirty="0" err="1" smtClean="0"/>
              <a:t>duration</a:t>
            </a:r>
            <a:r>
              <a:rPr lang="nb-NO" sz="1100" baseline="0" dirty="0" smtClean="0"/>
              <a:t>, SCORE ≥1% and&lt;5%.</a:t>
            </a:r>
          </a:p>
          <a:p>
            <a:endParaRPr lang="nb-NO" sz="1100" baseline="0" dirty="0" smtClean="0"/>
          </a:p>
          <a:p>
            <a:r>
              <a:rPr lang="nb-NO" sz="1100" baseline="0" dirty="0" err="1" smtClean="0"/>
              <a:t>Low</a:t>
            </a:r>
            <a:r>
              <a:rPr lang="nb-NO" sz="1100" baseline="0" dirty="0" smtClean="0"/>
              <a:t> risk = SCORE &lt;1%.</a:t>
            </a:r>
          </a:p>
          <a:p>
            <a:endParaRPr lang="nb-NO" sz="1100" baseline="0" dirty="0" smtClean="0"/>
          </a:p>
          <a:p>
            <a:r>
              <a:rPr lang="nb-NO" sz="1100" baseline="0" dirty="0" smtClean="0"/>
              <a:t>To </a:t>
            </a:r>
            <a:r>
              <a:rPr lang="nb-NO" sz="1100" baseline="0" dirty="0" err="1" smtClean="0"/>
              <a:t>convert</a:t>
            </a:r>
            <a:r>
              <a:rPr lang="nb-NO" sz="1100" baseline="0" dirty="0" smtClean="0"/>
              <a:t> </a:t>
            </a:r>
            <a:r>
              <a:rPr lang="nb-NO" sz="1100" baseline="0" dirty="0" err="1" smtClean="0"/>
              <a:t>mmol</a:t>
            </a:r>
            <a:r>
              <a:rPr lang="nb-NO" sz="1100" baseline="0" dirty="0" smtClean="0"/>
              <a:t>/L to mg/</a:t>
            </a:r>
            <a:r>
              <a:rPr lang="nb-NO" sz="1100" baseline="0" dirty="0" err="1" smtClean="0"/>
              <a:t>dL</a:t>
            </a:r>
            <a:r>
              <a:rPr lang="nb-NO" sz="1100" baseline="0" dirty="0" smtClean="0"/>
              <a:t>, </a:t>
            </a:r>
            <a:r>
              <a:rPr lang="nb-NO" sz="1100" baseline="0" dirty="0" err="1" smtClean="0"/>
              <a:t>multiply</a:t>
            </a:r>
            <a:r>
              <a:rPr lang="nb-NO" sz="1100" baseline="0" dirty="0" smtClean="0"/>
              <a:t> </a:t>
            </a:r>
            <a:r>
              <a:rPr lang="nb-NO" sz="1100" baseline="0" dirty="0" err="1" smtClean="0"/>
              <a:t>with</a:t>
            </a:r>
            <a:r>
              <a:rPr lang="nb-NO" sz="1100" baseline="0" dirty="0" smtClean="0"/>
              <a:t> 38.6 for LDL and non-HDL </a:t>
            </a:r>
            <a:r>
              <a:rPr lang="nb-NO" sz="1100" baseline="0" dirty="0" err="1" smtClean="0"/>
              <a:t>cholesterol</a:t>
            </a:r>
            <a:r>
              <a:rPr lang="nb-NO" sz="1100" baseline="0" dirty="0" smtClean="0"/>
              <a:t>.</a:t>
            </a:r>
          </a:p>
          <a:p>
            <a:endParaRPr lang="nb-NO" sz="1100" baseline="0" dirty="0" smtClean="0"/>
          </a:p>
          <a:p>
            <a:endParaRPr lang="nb-NO" sz="1100" baseline="0" dirty="0" smtClean="0"/>
          </a:p>
          <a:p>
            <a:r>
              <a:rPr lang="nb-NO" sz="1100" baseline="0" dirty="0" smtClean="0"/>
              <a:t>a</a:t>
            </a:r>
          </a:p>
          <a:p>
            <a:r>
              <a:rPr lang="nb-NO" sz="1100" baseline="0" dirty="0" smtClean="0"/>
              <a:t>10-year risk of fatal ASCVD as </a:t>
            </a:r>
            <a:r>
              <a:rPr lang="nb-NO" sz="1100" baseline="0" dirty="0" err="1" smtClean="0"/>
              <a:t>estimated</a:t>
            </a:r>
            <a:r>
              <a:rPr lang="nb-NO" sz="1100" baseline="0" dirty="0" smtClean="0"/>
              <a:t> </a:t>
            </a:r>
            <a:r>
              <a:rPr lang="nb-NO" sz="1100" baseline="0" dirty="0" err="1" smtClean="0"/>
              <a:t>using</a:t>
            </a:r>
            <a:r>
              <a:rPr lang="nb-NO" sz="1100" baseline="0" dirty="0" smtClean="0"/>
              <a:t> SCORE (</a:t>
            </a:r>
            <a:r>
              <a:rPr lang="nb-NO" sz="1100" baseline="0" dirty="0" err="1" smtClean="0"/>
              <a:t>Systematic</a:t>
            </a:r>
            <a:r>
              <a:rPr lang="nb-NO" sz="1100" baseline="0" dirty="0" smtClean="0"/>
              <a:t> </a:t>
            </a:r>
            <a:r>
              <a:rPr lang="nb-NO" sz="1100" baseline="0" dirty="0" err="1" smtClean="0"/>
              <a:t>COronary</a:t>
            </a:r>
            <a:r>
              <a:rPr lang="nb-NO" sz="1100" baseline="0" dirty="0" smtClean="0"/>
              <a:t> Risk Evaluation) [4].</a:t>
            </a:r>
          </a:p>
          <a:p>
            <a:endParaRPr lang="nb-NO" sz="1100" baseline="0" dirty="0" smtClean="0"/>
          </a:p>
          <a:p>
            <a:r>
              <a:rPr lang="nb-NO" sz="1100" baseline="0" dirty="0" smtClean="0"/>
              <a:t>b</a:t>
            </a:r>
          </a:p>
          <a:p>
            <a:r>
              <a:rPr lang="nb-NO" sz="1100" baseline="0" dirty="0" err="1" smtClean="0"/>
              <a:t>Secondary</a:t>
            </a:r>
            <a:r>
              <a:rPr lang="nb-NO" sz="1100" baseline="0" dirty="0" smtClean="0"/>
              <a:t> target in </a:t>
            </a:r>
            <a:r>
              <a:rPr lang="nb-NO" sz="1100" baseline="0" dirty="0" err="1" smtClean="0"/>
              <a:t>patients</a:t>
            </a:r>
            <a:r>
              <a:rPr lang="nb-NO" sz="1100" baseline="0" dirty="0" smtClean="0"/>
              <a:t> </a:t>
            </a:r>
            <a:r>
              <a:rPr lang="nb-NO" sz="1100" baseline="0" dirty="0" err="1" smtClean="0"/>
              <a:t>with</a:t>
            </a:r>
            <a:r>
              <a:rPr lang="nb-NO" sz="1100" baseline="0" dirty="0" smtClean="0"/>
              <a:t> mild-to-moderate </a:t>
            </a:r>
            <a:r>
              <a:rPr lang="nb-NO" sz="1100" baseline="0" dirty="0" err="1" smtClean="0"/>
              <a:t>hypertriglyceridemia</a:t>
            </a:r>
            <a:r>
              <a:rPr lang="nb-NO" sz="1100" baseline="0" dirty="0" smtClean="0"/>
              <a:t>, 2–10 </a:t>
            </a:r>
            <a:r>
              <a:rPr lang="nb-NO" sz="1100" baseline="0" dirty="0" err="1" smtClean="0"/>
              <a:t>mmol</a:t>
            </a:r>
            <a:r>
              <a:rPr lang="nb-NO" sz="1100" baseline="0" dirty="0" smtClean="0"/>
              <a:t>/L (175–880 mg/</a:t>
            </a:r>
            <a:r>
              <a:rPr lang="nb-NO" sz="1100" baseline="0" dirty="0" err="1" smtClean="0"/>
              <a:t>dL</a:t>
            </a:r>
            <a:r>
              <a:rPr lang="nb-NO" sz="1100" baseline="0" dirty="0" smtClean="0"/>
              <a:t>) </a:t>
            </a:r>
            <a:r>
              <a:rPr lang="nb-NO" sz="1100" baseline="0" dirty="0" err="1" smtClean="0"/>
              <a:t>including</a:t>
            </a:r>
            <a:r>
              <a:rPr lang="nb-NO" sz="1100" baseline="0" dirty="0" smtClean="0"/>
              <a:t> </a:t>
            </a:r>
            <a:r>
              <a:rPr lang="nb-NO" sz="1100" baseline="0" dirty="0" err="1" smtClean="0"/>
              <a:t>those</a:t>
            </a:r>
            <a:r>
              <a:rPr lang="nb-NO" sz="1100" baseline="0" dirty="0" smtClean="0"/>
              <a:t> </a:t>
            </a:r>
            <a:r>
              <a:rPr lang="nb-NO" sz="1100" baseline="0" dirty="0" err="1" smtClean="0"/>
              <a:t>with</a:t>
            </a:r>
            <a:r>
              <a:rPr lang="nb-NO" sz="1100" baseline="0" dirty="0" smtClean="0"/>
              <a:t> </a:t>
            </a:r>
            <a:r>
              <a:rPr lang="nb-NO" sz="1100" baseline="0" dirty="0" err="1" smtClean="0"/>
              <a:t>obesity</a:t>
            </a:r>
            <a:r>
              <a:rPr lang="nb-NO" sz="1100" baseline="0" dirty="0" smtClean="0"/>
              <a:t> or </a:t>
            </a:r>
            <a:r>
              <a:rPr lang="nb-NO" sz="1100" baseline="0" dirty="0" err="1" smtClean="0"/>
              <a:t>metabolic</a:t>
            </a:r>
            <a:r>
              <a:rPr lang="nb-NO" sz="1100" baseline="0" dirty="0" smtClean="0"/>
              <a:t> </a:t>
            </a:r>
            <a:r>
              <a:rPr lang="nb-NO" sz="1100" baseline="0" dirty="0" err="1" smtClean="0"/>
              <a:t>syndrome</a:t>
            </a:r>
            <a:r>
              <a:rPr lang="nb-NO" sz="1100" baseline="0" dirty="0" smtClean="0"/>
              <a:t>, diabetes, or </a:t>
            </a:r>
            <a:r>
              <a:rPr lang="nb-NO" sz="1100" baseline="0" dirty="0" err="1" smtClean="0"/>
              <a:t>chronic</a:t>
            </a:r>
            <a:r>
              <a:rPr lang="nb-NO" sz="1100" baseline="0" dirty="0" smtClean="0"/>
              <a:t> </a:t>
            </a:r>
            <a:r>
              <a:rPr lang="nb-NO" sz="1100" baseline="0" dirty="0" err="1" smtClean="0"/>
              <a:t>kidney</a:t>
            </a:r>
            <a:r>
              <a:rPr lang="nb-NO" sz="1100" baseline="0" dirty="0" smtClean="0"/>
              <a:t> </a:t>
            </a:r>
            <a:r>
              <a:rPr lang="nb-NO" sz="1100" baseline="0" dirty="0" err="1" smtClean="0"/>
              <a:t>disease</a:t>
            </a:r>
            <a:r>
              <a:rPr lang="nb-NO" sz="1100" baseline="0" dirty="0" smtClean="0"/>
              <a:t>.</a:t>
            </a:r>
          </a:p>
          <a:p>
            <a:endParaRPr lang="nb-NO" sz="1100" baseline="0" dirty="0" smtClean="0"/>
          </a:p>
          <a:p>
            <a:r>
              <a:rPr lang="nb-NO" sz="1100" baseline="0" dirty="0" smtClean="0"/>
              <a:t>c</a:t>
            </a:r>
          </a:p>
          <a:p>
            <a:r>
              <a:rPr lang="nb-NO" sz="1100" baseline="0" dirty="0" err="1" smtClean="0"/>
              <a:t>Discordant</a:t>
            </a:r>
            <a:r>
              <a:rPr lang="nb-NO" sz="1100" baseline="0" dirty="0" smtClean="0"/>
              <a:t> </a:t>
            </a:r>
            <a:r>
              <a:rPr lang="nb-NO" sz="1100" baseline="0" dirty="0" err="1" smtClean="0"/>
              <a:t>high</a:t>
            </a:r>
            <a:r>
              <a:rPr lang="nb-NO" sz="1100" baseline="0" dirty="0" smtClean="0"/>
              <a:t> non-HDLC at optimal LDLC goal </a:t>
            </a:r>
            <a:r>
              <a:rPr lang="nb-NO" sz="1100" baseline="0" dirty="0" err="1" smtClean="0"/>
              <a:t>reflects</a:t>
            </a:r>
            <a:r>
              <a:rPr lang="nb-NO" sz="1100" baseline="0" dirty="0" smtClean="0"/>
              <a:t> </a:t>
            </a:r>
            <a:r>
              <a:rPr lang="nb-NO" sz="1100" baseline="0" dirty="0" err="1" smtClean="0"/>
              <a:t>elevated</a:t>
            </a:r>
            <a:r>
              <a:rPr lang="nb-NO" sz="1100" baseline="0" dirty="0" smtClean="0"/>
              <a:t> </a:t>
            </a:r>
            <a:r>
              <a:rPr lang="nb-NO" sz="1100" baseline="0" dirty="0" err="1" smtClean="0"/>
              <a:t>RemnantC</a:t>
            </a:r>
            <a:r>
              <a:rPr lang="nb-NO" sz="1100" baseline="0" dirty="0" smtClean="0"/>
              <a:t> &gt;0.8 </a:t>
            </a:r>
            <a:r>
              <a:rPr lang="nb-NO" sz="1100" baseline="0" dirty="0" err="1" smtClean="0"/>
              <a:t>mmol</a:t>
            </a:r>
            <a:r>
              <a:rPr lang="nb-NO" sz="1100" baseline="0" dirty="0" smtClean="0"/>
              <a:t>/L (30 mg/</a:t>
            </a:r>
            <a:r>
              <a:rPr lang="nb-NO" sz="1100" baseline="0" dirty="0" err="1" smtClean="0"/>
              <a:t>dL</a:t>
            </a:r>
            <a:r>
              <a:rPr lang="nb-NO" sz="1100" baseline="0" dirty="0" smtClean="0"/>
              <a:t>).</a:t>
            </a:r>
          </a:p>
          <a:p>
            <a:endParaRPr lang="nb-NO" sz="1100" baseline="0" dirty="0" smtClean="0"/>
          </a:p>
          <a:p>
            <a:r>
              <a:rPr lang="nb-NO" sz="1100" baseline="0" dirty="0" smtClean="0"/>
              <a:t>d</a:t>
            </a:r>
          </a:p>
          <a:p>
            <a:r>
              <a:rPr lang="nb-NO" sz="1100" baseline="0" dirty="0" err="1" smtClean="0"/>
              <a:t>Discordant</a:t>
            </a:r>
            <a:r>
              <a:rPr lang="nb-NO" sz="1100" baseline="0" dirty="0" smtClean="0"/>
              <a:t> </a:t>
            </a:r>
            <a:r>
              <a:rPr lang="nb-NO" sz="1100" baseline="0" dirty="0" err="1" smtClean="0"/>
              <a:t>high</a:t>
            </a:r>
            <a:r>
              <a:rPr lang="nb-NO" sz="1100" baseline="0" dirty="0" smtClean="0"/>
              <a:t> </a:t>
            </a:r>
            <a:r>
              <a:rPr lang="nb-NO" sz="1100" baseline="0" dirty="0" err="1" smtClean="0"/>
              <a:t>apoB</a:t>
            </a:r>
            <a:r>
              <a:rPr lang="nb-NO" sz="1100" baseline="0" dirty="0" smtClean="0"/>
              <a:t> at optimal LDLC goal </a:t>
            </a:r>
            <a:r>
              <a:rPr lang="nb-NO" sz="1100" baseline="0" dirty="0" err="1" smtClean="0"/>
              <a:t>reflects</a:t>
            </a:r>
            <a:r>
              <a:rPr lang="nb-NO" sz="1100" baseline="0" dirty="0" smtClean="0"/>
              <a:t> </a:t>
            </a:r>
            <a:r>
              <a:rPr lang="nb-NO" sz="1100" baseline="0" dirty="0" err="1" smtClean="0"/>
              <a:t>elevated</a:t>
            </a:r>
            <a:r>
              <a:rPr lang="nb-NO" sz="1100" baseline="0" dirty="0" smtClean="0"/>
              <a:t> </a:t>
            </a:r>
            <a:r>
              <a:rPr lang="nb-NO" sz="1100" baseline="0" dirty="0" err="1" smtClean="0"/>
              <a:t>numbers</a:t>
            </a:r>
            <a:r>
              <a:rPr lang="nb-NO" sz="1100" baseline="0" dirty="0" smtClean="0"/>
              <a:t> of </a:t>
            </a:r>
            <a:r>
              <a:rPr lang="nb-NO" sz="1100" baseline="0" dirty="0" err="1" smtClean="0"/>
              <a:t>small</a:t>
            </a:r>
            <a:r>
              <a:rPr lang="nb-NO" sz="1100" baseline="0" dirty="0" smtClean="0"/>
              <a:t>, </a:t>
            </a:r>
            <a:r>
              <a:rPr lang="nb-NO" sz="1100" baseline="0" dirty="0" err="1" smtClean="0"/>
              <a:t>cholesterol-depleted</a:t>
            </a:r>
            <a:r>
              <a:rPr lang="nb-NO" sz="1100" baseline="0" dirty="0" smtClean="0"/>
              <a:t> LDL </a:t>
            </a:r>
            <a:r>
              <a:rPr lang="nb-NO" sz="1100" baseline="0" dirty="0" err="1" smtClean="0"/>
              <a:t>particles</a:t>
            </a:r>
            <a:r>
              <a:rPr lang="nb-NO" sz="1100" baseline="0" dirty="0" smtClean="0"/>
              <a:t>.</a:t>
            </a:r>
          </a:p>
          <a:p>
            <a:endParaRPr lang="nb-NO" sz="1100" baseline="0" dirty="0" smtClean="0"/>
          </a:p>
          <a:p>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25</a:t>
            </a:fld>
            <a:endParaRPr lang="nb-NO"/>
          </a:p>
        </p:txBody>
      </p:sp>
    </p:spTree>
    <p:extLst>
      <p:ext uri="{BB962C8B-B14F-4D97-AF65-F5344CB8AC3E}">
        <p14:creationId xmlns:p14="http://schemas.microsoft.com/office/powerpoint/2010/main" val="1472354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26</a:t>
            </a:fld>
            <a:endParaRPr lang="nb-NO"/>
          </a:p>
        </p:txBody>
      </p:sp>
    </p:spTree>
    <p:extLst>
      <p:ext uri="{BB962C8B-B14F-4D97-AF65-F5344CB8AC3E}">
        <p14:creationId xmlns:p14="http://schemas.microsoft.com/office/powerpoint/2010/main" val="1415220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100" baseline="0" dirty="0" smtClean="0"/>
              <a:t>Table 6. Primary and secondary goals of preventive therapy according to cardiovascular mortality risk categories assessed with the SCORE system [4].</a:t>
            </a:r>
          </a:p>
          <a:p>
            <a:endParaRPr lang="en-US" sz="1100" baseline="0" dirty="0" smtClean="0"/>
          </a:p>
          <a:p>
            <a:r>
              <a:rPr lang="nb-NO" sz="1100" baseline="0" dirty="0" err="1" smtClean="0"/>
              <a:t>Very</a:t>
            </a:r>
            <a:r>
              <a:rPr lang="nb-NO" sz="1100" baseline="0" dirty="0" smtClean="0"/>
              <a:t> </a:t>
            </a:r>
            <a:r>
              <a:rPr lang="nb-NO" sz="1100" baseline="0" dirty="0" err="1" smtClean="0"/>
              <a:t>high</a:t>
            </a:r>
            <a:r>
              <a:rPr lang="nb-NO" sz="1100" baseline="0" dirty="0" smtClean="0"/>
              <a:t> risk = </a:t>
            </a:r>
            <a:r>
              <a:rPr lang="nb-NO" sz="1100" baseline="0" dirty="0" err="1" smtClean="0"/>
              <a:t>documented</a:t>
            </a:r>
            <a:r>
              <a:rPr lang="nb-NO" sz="1100" baseline="0" dirty="0" smtClean="0"/>
              <a:t> ASCVD, diabetes </a:t>
            </a:r>
            <a:r>
              <a:rPr lang="nb-NO" sz="1100" baseline="0" dirty="0" err="1" smtClean="0"/>
              <a:t>with</a:t>
            </a:r>
            <a:r>
              <a:rPr lang="nb-NO" sz="1100" baseline="0" dirty="0" smtClean="0"/>
              <a:t> target organ </a:t>
            </a:r>
            <a:r>
              <a:rPr lang="nb-NO" sz="1100" baseline="0" dirty="0" err="1" smtClean="0"/>
              <a:t>damage</a:t>
            </a:r>
            <a:r>
              <a:rPr lang="nb-NO" sz="1100" baseline="0" dirty="0" smtClean="0"/>
              <a:t> (</a:t>
            </a:r>
            <a:r>
              <a:rPr lang="nb-NO" sz="1100" baseline="0" dirty="0" err="1" smtClean="0"/>
              <a:t>proteinuria</a:t>
            </a:r>
            <a:r>
              <a:rPr lang="nb-NO" sz="1100" baseline="0" dirty="0" smtClean="0"/>
              <a:t>, </a:t>
            </a:r>
            <a:r>
              <a:rPr lang="nb-NO" sz="1100" baseline="0" dirty="0" err="1" smtClean="0"/>
              <a:t>retinopathy</a:t>
            </a:r>
            <a:r>
              <a:rPr lang="nb-NO" sz="1100" baseline="0" dirty="0" smtClean="0"/>
              <a:t> or </a:t>
            </a:r>
            <a:r>
              <a:rPr lang="nb-NO" sz="1100" baseline="0" dirty="0" err="1" smtClean="0"/>
              <a:t>neuropathy</a:t>
            </a:r>
            <a:r>
              <a:rPr lang="nb-NO" sz="1100" baseline="0" dirty="0" smtClean="0"/>
              <a:t>), or </a:t>
            </a:r>
            <a:r>
              <a:rPr lang="nb-NO" sz="1100" baseline="0" dirty="0" err="1" smtClean="0"/>
              <a:t>early</a:t>
            </a:r>
            <a:r>
              <a:rPr lang="nb-NO" sz="1100" baseline="0" dirty="0" smtClean="0"/>
              <a:t> </a:t>
            </a:r>
            <a:r>
              <a:rPr lang="nb-NO" sz="1100" baseline="0" dirty="0" err="1" smtClean="0"/>
              <a:t>onset</a:t>
            </a:r>
            <a:r>
              <a:rPr lang="nb-NO" sz="1100" baseline="0" dirty="0" smtClean="0"/>
              <a:t> type 1 diabetes of &gt;20 </a:t>
            </a:r>
            <a:r>
              <a:rPr lang="nb-NO" sz="1100" baseline="0" dirty="0" err="1" smtClean="0"/>
              <a:t>years</a:t>
            </a:r>
            <a:r>
              <a:rPr lang="nb-NO" sz="1100" baseline="0" dirty="0" smtClean="0"/>
              <a:t> </a:t>
            </a:r>
            <a:r>
              <a:rPr lang="nb-NO" sz="1100" baseline="0" dirty="0" err="1" smtClean="0"/>
              <a:t>duration</a:t>
            </a:r>
            <a:r>
              <a:rPr lang="nb-NO" sz="1100" baseline="0" dirty="0" smtClean="0"/>
              <a:t>, severe </a:t>
            </a:r>
            <a:r>
              <a:rPr lang="nb-NO" sz="1100" baseline="0" dirty="0" err="1" smtClean="0"/>
              <a:t>chronic</a:t>
            </a:r>
            <a:r>
              <a:rPr lang="nb-NO" sz="1100" baseline="0" dirty="0" smtClean="0"/>
              <a:t> </a:t>
            </a:r>
            <a:r>
              <a:rPr lang="nb-NO" sz="1100" baseline="0" dirty="0" err="1" smtClean="0"/>
              <a:t>kidney</a:t>
            </a:r>
            <a:r>
              <a:rPr lang="nb-NO" sz="1100" baseline="0" dirty="0" smtClean="0"/>
              <a:t> </a:t>
            </a:r>
            <a:r>
              <a:rPr lang="nb-NO" sz="1100" baseline="0" dirty="0" err="1" smtClean="0"/>
              <a:t>disease</a:t>
            </a:r>
            <a:r>
              <a:rPr lang="nb-NO" sz="1100" baseline="0" dirty="0" smtClean="0"/>
              <a:t> (GFR &lt;30 </a:t>
            </a:r>
            <a:r>
              <a:rPr lang="nb-NO" sz="1100" baseline="0" dirty="0" err="1" smtClean="0"/>
              <a:t>mL</a:t>
            </a:r>
            <a:r>
              <a:rPr lang="nb-NO" sz="1100" baseline="0" dirty="0" smtClean="0"/>
              <a:t>/min/1.73 m2), SCORE ≥10%; High risk = TC &gt; 8 </a:t>
            </a:r>
            <a:r>
              <a:rPr lang="nb-NO" sz="1100" baseline="0" dirty="0" err="1" smtClean="0"/>
              <a:t>mmol</a:t>
            </a:r>
            <a:r>
              <a:rPr lang="nb-NO" sz="1100" baseline="0" dirty="0" smtClean="0"/>
              <a:t>/L (310 mg/</a:t>
            </a:r>
            <a:r>
              <a:rPr lang="nb-NO" sz="1100" baseline="0" dirty="0" err="1" smtClean="0"/>
              <a:t>dL</a:t>
            </a:r>
            <a:r>
              <a:rPr lang="nb-NO" sz="1100" baseline="0" dirty="0" smtClean="0"/>
              <a:t>), LDLC &gt;5 </a:t>
            </a:r>
            <a:r>
              <a:rPr lang="nb-NO" sz="1100" baseline="0" dirty="0" err="1" smtClean="0"/>
              <a:t>mmol</a:t>
            </a:r>
            <a:r>
              <a:rPr lang="nb-NO" sz="1100" baseline="0" dirty="0" smtClean="0"/>
              <a:t>/L (190 mg/</a:t>
            </a:r>
            <a:r>
              <a:rPr lang="nb-NO" sz="1100" baseline="0" dirty="0" err="1" smtClean="0"/>
              <a:t>dL</a:t>
            </a:r>
            <a:r>
              <a:rPr lang="nb-NO" sz="1100" baseline="0" dirty="0" smtClean="0"/>
              <a:t>), FH, </a:t>
            </a:r>
            <a:r>
              <a:rPr lang="nb-NO" sz="1100" baseline="0" dirty="0" err="1" smtClean="0"/>
              <a:t>hypertension</a:t>
            </a:r>
            <a:r>
              <a:rPr lang="nb-NO" sz="1100" baseline="0" dirty="0" smtClean="0"/>
              <a:t> ≥180/110 </a:t>
            </a:r>
            <a:r>
              <a:rPr lang="nb-NO" sz="1100" baseline="0" dirty="0" err="1" smtClean="0"/>
              <a:t>mmHg</a:t>
            </a:r>
            <a:r>
              <a:rPr lang="nb-NO" sz="1100" baseline="0" dirty="0" smtClean="0"/>
              <a:t>, diabetes of ≥10 </a:t>
            </a:r>
            <a:r>
              <a:rPr lang="nb-NO" sz="1100" baseline="0" dirty="0" err="1" smtClean="0"/>
              <a:t>years</a:t>
            </a:r>
            <a:r>
              <a:rPr lang="nb-NO" sz="1100" baseline="0" dirty="0" smtClean="0"/>
              <a:t> </a:t>
            </a:r>
            <a:r>
              <a:rPr lang="nb-NO" sz="1100" baseline="0" dirty="0" err="1" smtClean="0"/>
              <a:t>duration</a:t>
            </a:r>
            <a:r>
              <a:rPr lang="nb-NO" sz="1100" baseline="0" dirty="0" smtClean="0"/>
              <a:t> </a:t>
            </a:r>
            <a:r>
              <a:rPr lang="nb-NO" sz="1100" baseline="0" dirty="0" err="1" smtClean="0"/>
              <a:t>without</a:t>
            </a:r>
            <a:r>
              <a:rPr lang="nb-NO" sz="1100" baseline="0" dirty="0" smtClean="0"/>
              <a:t> target organ </a:t>
            </a:r>
            <a:r>
              <a:rPr lang="nb-NO" sz="1100" baseline="0" dirty="0" err="1" smtClean="0"/>
              <a:t>damage</a:t>
            </a:r>
            <a:r>
              <a:rPr lang="nb-NO" sz="1100" baseline="0" dirty="0" smtClean="0"/>
              <a:t>, moderate </a:t>
            </a:r>
            <a:r>
              <a:rPr lang="nb-NO" sz="1100" baseline="0" dirty="0" err="1" smtClean="0"/>
              <a:t>chronic</a:t>
            </a:r>
            <a:r>
              <a:rPr lang="nb-NO" sz="1100" baseline="0" dirty="0" smtClean="0"/>
              <a:t> </a:t>
            </a:r>
            <a:r>
              <a:rPr lang="nb-NO" sz="1100" baseline="0" dirty="0" err="1" smtClean="0"/>
              <a:t>kidney</a:t>
            </a:r>
            <a:r>
              <a:rPr lang="nb-NO" sz="1100" baseline="0" dirty="0" smtClean="0"/>
              <a:t> </a:t>
            </a:r>
            <a:r>
              <a:rPr lang="nb-NO" sz="1100" baseline="0" dirty="0" err="1" smtClean="0"/>
              <a:t>disease</a:t>
            </a:r>
            <a:r>
              <a:rPr lang="nb-NO" sz="1100" baseline="0" dirty="0" smtClean="0"/>
              <a:t> (GFR 30–59 </a:t>
            </a:r>
            <a:r>
              <a:rPr lang="nb-NO" sz="1100" baseline="0" dirty="0" err="1" smtClean="0"/>
              <a:t>mL</a:t>
            </a:r>
            <a:r>
              <a:rPr lang="nb-NO" sz="1100" baseline="0" dirty="0" smtClean="0"/>
              <a:t>/min/1.73 m2), SCORE ≥5% and&lt;10%.</a:t>
            </a:r>
          </a:p>
          <a:p>
            <a:endParaRPr lang="nb-NO" sz="1100" baseline="0" dirty="0" smtClean="0"/>
          </a:p>
          <a:p>
            <a:r>
              <a:rPr lang="nb-NO" sz="1100" baseline="0" dirty="0" smtClean="0"/>
              <a:t>Moderate risk = </a:t>
            </a:r>
            <a:r>
              <a:rPr lang="nb-NO" sz="1100" baseline="0" dirty="0" err="1" smtClean="0"/>
              <a:t>young</a:t>
            </a:r>
            <a:r>
              <a:rPr lang="nb-NO" sz="1100" baseline="0" dirty="0" smtClean="0"/>
              <a:t> </a:t>
            </a:r>
            <a:r>
              <a:rPr lang="nb-NO" sz="1100" baseline="0" dirty="0" err="1" smtClean="0"/>
              <a:t>patients</a:t>
            </a:r>
            <a:r>
              <a:rPr lang="nb-NO" sz="1100" baseline="0" dirty="0" smtClean="0"/>
              <a:t> </a:t>
            </a:r>
            <a:r>
              <a:rPr lang="nb-NO" sz="1100" baseline="0" dirty="0" err="1" smtClean="0"/>
              <a:t>with</a:t>
            </a:r>
            <a:r>
              <a:rPr lang="nb-NO" sz="1100" baseline="0" dirty="0" smtClean="0"/>
              <a:t> diabetes (type 1 &lt; 35 </a:t>
            </a:r>
            <a:r>
              <a:rPr lang="nb-NO" sz="1100" baseline="0" dirty="0" err="1" smtClean="0"/>
              <a:t>years</a:t>
            </a:r>
            <a:r>
              <a:rPr lang="nb-NO" sz="1100" baseline="0" dirty="0" smtClean="0"/>
              <a:t>, type 2 &lt; 50 </a:t>
            </a:r>
            <a:r>
              <a:rPr lang="nb-NO" sz="1100" baseline="0" dirty="0" err="1" smtClean="0"/>
              <a:t>years</a:t>
            </a:r>
            <a:r>
              <a:rPr lang="nb-NO" sz="1100" baseline="0" dirty="0" smtClean="0"/>
              <a:t>) of &lt;10 </a:t>
            </a:r>
            <a:r>
              <a:rPr lang="nb-NO" sz="1100" baseline="0" dirty="0" err="1" smtClean="0"/>
              <a:t>years</a:t>
            </a:r>
            <a:r>
              <a:rPr lang="nb-NO" sz="1100" baseline="0" dirty="0" smtClean="0"/>
              <a:t> </a:t>
            </a:r>
            <a:r>
              <a:rPr lang="nb-NO" sz="1100" baseline="0" dirty="0" err="1" smtClean="0"/>
              <a:t>duration</a:t>
            </a:r>
            <a:r>
              <a:rPr lang="nb-NO" sz="1100" baseline="0" dirty="0" smtClean="0"/>
              <a:t>, SCORE ≥1% and&lt;5%.</a:t>
            </a:r>
          </a:p>
          <a:p>
            <a:endParaRPr lang="nb-NO" sz="1100" baseline="0" dirty="0" smtClean="0"/>
          </a:p>
          <a:p>
            <a:r>
              <a:rPr lang="nb-NO" sz="1100" baseline="0" dirty="0" err="1" smtClean="0"/>
              <a:t>Low</a:t>
            </a:r>
            <a:r>
              <a:rPr lang="nb-NO" sz="1100" baseline="0" dirty="0" smtClean="0"/>
              <a:t> risk = SCORE &lt;1%.</a:t>
            </a:r>
          </a:p>
          <a:p>
            <a:endParaRPr lang="nb-NO" sz="1100" baseline="0" dirty="0" smtClean="0"/>
          </a:p>
          <a:p>
            <a:r>
              <a:rPr lang="nb-NO" sz="1100" baseline="0" dirty="0" smtClean="0"/>
              <a:t>To </a:t>
            </a:r>
            <a:r>
              <a:rPr lang="nb-NO" sz="1100" baseline="0" dirty="0" err="1" smtClean="0"/>
              <a:t>convert</a:t>
            </a:r>
            <a:r>
              <a:rPr lang="nb-NO" sz="1100" baseline="0" dirty="0" smtClean="0"/>
              <a:t> </a:t>
            </a:r>
            <a:r>
              <a:rPr lang="nb-NO" sz="1100" baseline="0" dirty="0" err="1" smtClean="0"/>
              <a:t>mmol</a:t>
            </a:r>
            <a:r>
              <a:rPr lang="nb-NO" sz="1100" baseline="0" dirty="0" smtClean="0"/>
              <a:t>/L to mg/</a:t>
            </a:r>
            <a:r>
              <a:rPr lang="nb-NO" sz="1100" baseline="0" dirty="0" err="1" smtClean="0"/>
              <a:t>dL</a:t>
            </a:r>
            <a:r>
              <a:rPr lang="nb-NO" sz="1100" baseline="0" dirty="0" smtClean="0"/>
              <a:t>, </a:t>
            </a:r>
            <a:r>
              <a:rPr lang="nb-NO" sz="1100" baseline="0" dirty="0" err="1" smtClean="0"/>
              <a:t>multiply</a:t>
            </a:r>
            <a:r>
              <a:rPr lang="nb-NO" sz="1100" baseline="0" dirty="0" smtClean="0"/>
              <a:t> </a:t>
            </a:r>
            <a:r>
              <a:rPr lang="nb-NO" sz="1100" baseline="0" dirty="0" err="1" smtClean="0"/>
              <a:t>with</a:t>
            </a:r>
            <a:r>
              <a:rPr lang="nb-NO" sz="1100" baseline="0" dirty="0" smtClean="0"/>
              <a:t> 38.6 for LDL and non-HDL </a:t>
            </a:r>
            <a:r>
              <a:rPr lang="nb-NO" sz="1100" baseline="0" dirty="0" err="1" smtClean="0"/>
              <a:t>cholesterol</a:t>
            </a:r>
            <a:r>
              <a:rPr lang="nb-NO" sz="1100" baseline="0" dirty="0" smtClean="0"/>
              <a:t>.</a:t>
            </a:r>
          </a:p>
          <a:p>
            <a:endParaRPr lang="nb-NO" sz="1100" baseline="0" dirty="0" smtClean="0"/>
          </a:p>
          <a:p>
            <a:endParaRPr lang="nb-NO" sz="1100" baseline="0" dirty="0" smtClean="0"/>
          </a:p>
          <a:p>
            <a:r>
              <a:rPr lang="nb-NO" sz="1100" baseline="0" dirty="0" smtClean="0"/>
              <a:t>a</a:t>
            </a:r>
          </a:p>
          <a:p>
            <a:r>
              <a:rPr lang="nb-NO" sz="1100" baseline="0" dirty="0" smtClean="0"/>
              <a:t>10-year risk of fatal ASCVD as </a:t>
            </a:r>
            <a:r>
              <a:rPr lang="nb-NO" sz="1100" baseline="0" dirty="0" err="1" smtClean="0"/>
              <a:t>estimated</a:t>
            </a:r>
            <a:r>
              <a:rPr lang="nb-NO" sz="1100" baseline="0" dirty="0" smtClean="0"/>
              <a:t> </a:t>
            </a:r>
            <a:r>
              <a:rPr lang="nb-NO" sz="1100" baseline="0" dirty="0" err="1" smtClean="0"/>
              <a:t>using</a:t>
            </a:r>
            <a:r>
              <a:rPr lang="nb-NO" sz="1100" baseline="0" dirty="0" smtClean="0"/>
              <a:t> SCORE (</a:t>
            </a:r>
            <a:r>
              <a:rPr lang="nb-NO" sz="1100" baseline="0" dirty="0" err="1" smtClean="0"/>
              <a:t>Systematic</a:t>
            </a:r>
            <a:r>
              <a:rPr lang="nb-NO" sz="1100" baseline="0" dirty="0" smtClean="0"/>
              <a:t> </a:t>
            </a:r>
            <a:r>
              <a:rPr lang="nb-NO" sz="1100" baseline="0" dirty="0" err="1" smtClean="0"/>
              <a:t>COronary</a:t>
            </a:r>
            <a:r>
              <a:rPr lang="nb-NO" sz="1100" baseline="0" dirty="0" smtClean="0"/>
              <a:t> Risk Evaluation) [4].</a:t>
            </a:r>
          </a:p>
          <a:p>
            <a:endParaRPr lang="nb-NO" sz="1100" baseline="0" dirty="0" smtClean="0"/>
          </a:p>
          <a:p>
            <a:r>
              <a:rPr lang="nb-NO" sz="1100" baseline="0" dirty="0" smtClean="0"/>
              <a:t>b</a:t>
            </a:r>
          </a:p>
          <a:p>
            <a:r>
              <a:rPr lang="nb-NO" sz="1100" baseline="0" dirty="0" err="1" smtClean="0"/>
              <a:t>Secondary</a:t>
            </a:r>
            <a:r>
              <a:rPr lang="nb-NO" sz="1100" baseline="0" dirty="0" smtClean="0"/>
              <a:t> target in </a:t>
            </a:r>
            <a:r>
              <a:rPr lang="nb-NO" sz="1100" baseline="0" dirty="0" err="1" smtClean="0"/>
              <a:t>patients</a:t>
            </a:r>
            <a:r>
              <a:rPr lang="nb-NO" sz="1100" baseline="0" dirty="0" smtClean="0"/>
              <a:t> </a:t>
            </a:r>
            <a:r>
              <a:rPr lang="nb-NO" sz="1100" baseline="0" dirty="0" err="1" smtClean="0"/>
              <a:t>with</a:t>
            </a:r>
            <a:r>
              <a:rPr lang="nb-NO" sz="1100" baseline="0" dirty="0" smtClean="0"/>
              <a:t> mild-to-moderate </a:t>
            </a:r>
            <a:r>
              <a:rPr lang="nb-NO" sz="1100" baseline="0" dirty="0" err="1" smtClean="0"/>
              <a:t>hypertriglyceridemia</a:t>
            </a:r>
            <a:r>
              <a:rPr lang="nb-NO" sz="1100" baseline="0" dirty="0" smtClean="0"/>
              <a:t>, 2–10 </a:t>
            </a:r>
            <a:r>
              <a:rPr lang="nb-NO" sz="1100" baseline="0" dirty="0" err="1" smtClean="0"/>
              <a:t>mmol</a:t>
            </a:r>
            <a:r>
              <a:rPr lang="nb-NO" sz="1100" baseline="0" dirty="0" smtClean="0"/>
              <a:t>/L (175–880 mg/</a:t>
            </a:r>
            <a:r>
              <a:rPr lang="nb-NO" sz="1100" baseline="0" dirty="0" err="1" smtClean="0"/>
              <a:t>dL</a:t>
            </a:r>
            <a:r>
              <a:rPr lang="nb-NO" sz="1100" baseline="0" dirty="0" smtClean="0"/>
              <a:t>) </a:t>
            </a:r>
            <a:r>
              <a:rPr lang="nb-NO" sz="1100" baseline="0" dirty="0" err="1" smtClean="0"/>
              <a:t>including</a:t>
            </a:r>
            <a:r>
              <a:rPr lang="nb-NO" sz="1100" baseline="0" dirty="0" smtClean="0"/>
              <a:t> </a:t>
            </a:r>
            <a:r>
              <a:rPr lang="nb-NO" sz="1100" baseline="0" dirty="0" err="1" smtClean="0"/>
              <a:t>those</a:t>
            </a:r>
            <a:r>
              <a:rPr lang="nb-NO" sz="1100" baseline="0" dirty="0" smtClean="0"/>
              <a:t> </a:t>
            </a:r>
            <a:r>
              <a:rPr lang="nb-NO" sz="1100" baseline="0" dirty="0" err="1" smtClean="0"/>
              <a:t>with</a:t>
            </a:r>
            <a:r>
              <a:rPr lang="nb-NO" sz="1100" baseline="0" dirty="0" smtClean="0"/>
              <a:t> </a:t>
            </a:r>
            <a:r>
              <a:rPr lang="nb-NO" sz="1100" baseline="0" dirty="0" err="1" smtClean="0"/>
              <a:t>obesity</a:t>
            </a:r>
            <a:r>
              <a:rPr lang="nb-NO" sz="1100" baseline="0" dirty="0" smtClean="0"/>
              <a:t> or </a:t>
            </a:r>
            <a:r>
              <a:rPr lang="nb-NO" sz="1100" baseline="0" dirty="0" err="1" smtClean="0"/>
              <a:t>metabolic</a:t>
            </a:r>
            <a:r>
              <a:rPr lang="nb-NO" sz="1100" baseline="0" dirty="0" smtClean="0"/>
              <a:t> </a:t>
            </a:r>
            <a:r>
              <a:rPr lang="nb-NO" sz="1100" baseline="0" dirty="0" err="1" smtClean="0"/>
              <a:t>syndrome</a:t>
            </a:r>
            <a:r>
              <a:rPr lang="nb-NO" sz="1100" baseline="0" dirty="0" smtClean="0"/>
              <a:t>, diabetes, or </a:t>
            </a:r>
            <a:r>
              <a:rPr lang="nb-NO" sz="1100" baseline="0" dirty="0" err="1" smtClean="0"/>
              <a:t>chronic</a:t>
            </a:r>
            <a:r>
              <a:rPr lang="nb-NO" sz="1100" baseline="0" dirty="0" smtClean="0"/>
              <a:t> </a:t>
            </a:r>
            <a:r>
              <a:rPr lang="nb-NO" sz="1100" baseline="0" dirty="0" err="1" smtClean="0"/>
              <a:t>kidney</a:t>
            </a:r>
            <a:r>
              <a:rPr lang="nb-NO" sz="1100" baseline="0" dirty="0" smtClean="0"/>
              <a:t> </a:t>
            </a:r>
            <a:r>
              <a:rPr lang="nb-NO" sz="1100" baseline="0" dirty="0" err="1" smtClean="0"/>
              <a:t>disease</a:t>
            </a:r>
            <a:r>
              <a:rPr lang="nb-NO" sz="1100" baseline="0" dirty="0" smtClean="0"/>
              <a:t>.</a:t>
            </a:r>
          </a:p>
          <a:p>
            <a:endParaRPr lang="nb-NO" sz="1100" baseline="0" dirty="0" smtClean="0"/>
          </a:p>
          <a:p>
            <a:r>
              <a:rPr lang="nb-NO" sz="1100" baseline="0" dirty="0" smtClean="0"/>
              <a:t>c</a:t>
            </a:r>
          </a:p>
          <a:p>
            <a:r>
              <a:rPr lang="nb-NO" sz="1100" baseline="0" dirty="0" err="1" smtClean="0"/>
              <a:t>Discordant</a:t>
            </a:r>
            <a:r>
              <a:rPr lang="nb-NO" sz="1100" baseline="0" dirty="0" smtClean="0"/>
              <a:t> </a:t>
            </a:r>
            <a:r>
              <a:rPr lang="nb-NO" sz="1100" baseline="0" dirty="0" err="1" smtClean="0"/>
              <a:t>high</a:t>
            </a:r>
            <a:r>
              <a:rPr lang="nb-NO" sz="1100" baseline="0" dirty="0" smtClean="0"/>
              <a:t> non-HDLC at optimal LDLC goal </a:t>
            </a:r>
            <a:r>
              <a:rPr lang="nb-NO" sz="1100" baseline="0" dirty="0" err="1" smtClean="0"/>
              <a:t>reflects</a:t>
            </a:r>
            <a:r>
              <a:rPr lang="nb-NO" sz="1100" baseline="0" dirty="0" smtClean="0"/>
              <a:t> </a:t>
            </a:r>
            <a:r>
              <a:rPr lang="nb-NO" sz="1100" baseline="0" dirty="0" err="1" smtClean="0"/>
              <a:t>elevated</a:t>
            </a:r>
            <a:r>
              <a:rPr lang="nb-NO" sz="1100" baseline="0" dirty="0" smtClean="0"/>
              <a:t> </a:t>
            </a:r>
            <a:r>
              <a:rPr lang="nb-NO" sz="1100" baseline="0" dirty="0" err="1" smtClean="0"/>
              <a:t>RemnantC</a:t>
            </a:r>
            <a:r>
              <a:rPr lang="nb-NO" sz="1100" baseline="0" dirty="0" smtClean="0"/>
              <a:t> &gt;0.8 </a:t>
            </a:r>
            <a:r>
              <a:rPr lang="nb-NO" sz="1100" baseline="0" dirty="0" err="1" smtClean="0"/>
              <a:t>mmol</a:t>
            </a:r>
            <a:r>
              <a:rPr lang="nb-NO" sz="1100" baseline="0" dirty="0" smtClean="0"/>
              <a:t>/L (30 mg/</a:t>
            </a:r>
            <a:r>
              <a:rPr lang="nb-NO" sz="1100" baseline="0" dirty="0" err="1" smtClean="0"/>
              <a:t>dL</a:t>
            </a:r>
            <a:r>
              <a:rPr lang="nb-NO" sz="1100" baseline="0" dirty="0" smtClean="0"/>
              <a:t>).</a:t>
            </a:r>
          </a:p>
          <a:p>
            <a:endParaRPr lang="nb-NO" sz="1100" baseline="0" dirty="0" smtClean="0"/>
          </a:p>
          <a:p>
            <a:r>
              <a:rPr lang="nb-NO" sz="1100" baseline="0" dirty="0" smtClean="0"/>
              <a:t>d</a:t>
            </a:r>
          </a:p>
          <a:p>
            <a:r>
              <a:rPr lang="nb-NO" sz="1100" baseline="0" dirty="0" err="1" smtClean="0"/>
              <a:t>Discordant</a:t>
            </a:r>
            <a:r>
              <a:rPr lang="nb-NO" sz="1100" baseline="0" dirty="0" smtClean="0"/>
              <a:t> </a:t>
            </a:r>
            <a:r>
              <a:rPr lang="nb-NO" sz="1100" baseline="0" dirty="0" err="1" smtClean="0"/>
              <a:t>high</a:t>
            </a:r>
            <a:r>
              <a:rPr lang="nb-NO" sz="1100" baseline="0" dirty="0" smtClean="0"/>
              <a:t> </a:t>
            </a:r>
            <a:r>
              <a:rPr lang="nb-NO" sz="1100" baseline="0" dirty="0" err="1" smtClean="0"/>
              <a:t>apoB</a:t>
            </a:r>
            <a:r>
              <a:rPr lang="nb-NO" sz="1100" baseline="0" dirty="0" smtClean="0"/>
              <a:t> at optimal LDLC goal </a:t>
            </a:r>
            <a:r>
              <a:rPr lang="nb-NO" sz="1100" baseline="0" dirty="0" err="1" smtClean="0"/>
              <a:t>reflects</a:t>
            </a:r>
            <a:r>
              <a:rPr lang="nb-NO" sz="1100" baseline="0" dirty="0" smtClean="0"/>
              <a:t> </a:t>
            </a:r>
            <a:r>
              <a:rPr lang="nb-NO" sz="1100" baseline="0" dirty="0" err="1" smtClean="0"/>
              <a:t>elevated</a:t>
            </a:r>
            <a:r>
              <a:rPr lang="nb-NO" sz="1100" baseline="0" dirty="0" smtClean="0"/>
              <a:t> </a:t>
            </a:r>
            <a:r>
              <a:rPr lang="nb-NO" sz="1100" baseline="0" dirty="0" err="1" smtClean="0"/>
              <a:t>numbers</a:t>
            </a:r>
            <a:r>
              <a:rPr lang="nb-NO" sz="1100" baseline="0" dirty="0" smtClean="0"/>
              <a:t> of </a:t>
            </a:r>
            <a:r>
              <a:rPr lang="nb-NO" sz="1100" baseline="0" dirty="0" err="1" smtClean="0"/>
              <a:t>small</a:t>
            </a:r>
            <a:r>
              <a:rPr lang="nb-NO" sz="1100" baseline="0" dirty="0" smtClean="0"/>
              <a:t>, </a:t>
            </a:r>
            <a:r>
              <a:rPr lang="nb-NO" sz="1100" baseline="0" dirty="0" err="1" smtClean="0"/>
              <a:t>cholesterol-depleted</a:t>
            </a:r>
            <a:r>
              <a:rPr lang="nb-NO" sz="1100" baseline="0" dirty="0" smtClean="0"/>
              <a:t> LDL </a:t>
            </a:r>
            <a:r>
              <a:rPr lang="nb-NO" sz="1100" baseline="0" dirty="0" err="1" smtClean="0"/>
              <a:t>particles</a:t>
            </a:r>
            <a:r>
              <a:rPr lang="nb-NO" sz="1100" baseline="0" dirty="0" smtClean="0"/>
              <a:t>.</a:t>
            </a:r>
          </a:p>
          <a:p>
            <a:endParaRPr lang="nb-NO" sz="1100" baseline="0" dirty="0" smtClean="0"/>
          </a:p>
          <a:p>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27</a:t>
            </a:fld>
            <a:endParaRPr lang="nb-NO"/>
          </a:p>
        </p:txBody>
      </p:sp>
    </p:spTree>
    <p:extLst>
      <p:ext uri="{BB962C8B-B14F-4D97-AF65-F5344CB8AC3E}">
        <p14:creationId xmlns:p14="http://schemas.microsoft.com/office/powerpoint/2010/main" val="4065855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28</a:t>
            </a:fld>
            <a:endParaRPr lang="nb-NO"/>
          </a:p>
        </p:txBody>
      </p:sp>
    </p:spTree>
    <p:extLst>
      <p:ext uri="{BB962C8B-B14F-4D97-AF65-F5344CB8AC3E}">
        <p14:creationId xmlns:p14="http://schemas.microsoft.com/office/powerpoint/2010/main" val="4271373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29</a:t>
            </a:fld>
            <a:endParaRPr lang="nb-NO"/>
          </a:p>
        </p:txBody>
      </p:sp>
    </p:spTree>
    <p:extLst>
      <p:ext uri="{BB962C8B-B14F-4D97-AF65-F5344CB8AC3E}">
        <p14:creationId xmlns:p14="http://schemas.microsoft.com/office/powerpoint/2010/main" val="433053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100" baseline="0" dirty="0" smtClean="0"/>
              <a:t>Table 7. Contemporary evidence for the medical use of LDLC, non-HDLC, </a:t>
            </a:r>
            <a:r>
              <a:rPr lang="en-US" sz="1100" baseline="0" dirty="0" err="1" smtClean="0"/>
              <a:t>apoB</a:t>
            </a:r>
            <a:r>
              <a:rPr lang="en-US" sz="1100" baseline="0" dirty="0" smtClean="0"/>
              <a:t>, and LDLP based on essential test characteristics [1]. Test characteristics defined by the EFLM Test Evaluation Working Group [70].</a:t>
            </a:r>
          </a:p>
          <a:p>
            <a:endParaRPr lang="en-US" sz="1100" baseline="0" dirty="0" smtClean="0"/>
          </a:p>
          <a:p>
            <a:r>
              <a:rPr lang="en-US" sz="1100" baseline="0" dirty="0" smtClean="0"/>
              <a:t>a</a:t>
            </a:r>
          </a:p>
          <a:p>
            <a:r>
              <a:rPr lang="en-US" sz="1100" baseline="0" dirty="0" smtClean="0"/>
              <a:t>Analytical validity: ability of the test to conform to predefined quality specifications to measure the marker of interest.</a:t>
            </a:r>
          </a:p>
          <a:p>
            <a:endParaRPr lang="en-US" sz="1100" baseline="0" dirty="0" smtClean="0"/>
          </a:p>
          <a:p>
            <a:r>
              <a:rPr lang="en-US" sz="1100" baseline="0" dirty="0" smtClean="0"/>
              <a:t>b</a:t>
            </a:r>
          </a:p>
          <a:p>
            <a:r>
              <a:rPr lang="en-US" sz="1100" baseline="0" dirty="0" smtClean="0"/>
              <a:t>Diagnostic or prognostic accuracy: ability of the test to consistently discriminate patients with increased risk from those with lower risk for developing ASCVD.</a:t>
            </a:r>
          </a:p>
          <a:p>
            <a:endParaRPr lang="en-US" sz="1100" baseline="0" dirty="0" smtClean="0"/>
          </a:p>
          <a:p>
            <a:r>
              <a:rPr lang="en-US" sz="1100" baseline="0" dirty="0" smtClean="0"/>
              <a:t>c</a:t>
            </a:r>
          </a:p>
          <a:p>
            <a:r>
              <a:rPr lang="en-US" sz="1100" baseline="0" dirty="0" smtClean="0"/>
              <a:t>Clinical utility: ability of the test to improve health outcomes of the patient under standard clinical care.</a:t>
            </a:r>
          </a:p>
          <a:p>
            <a:endParaRPr lang="en-US" sz="1100" baseline="0" dirty="0" smtClean="0"/>
          </a:p>
          <a:p>
            <a:r>
              <a:rPr lang="en-US" sz="1100" baseline="0" dirty="0" smtClean="0"/>
              <a:t>d</a:t>
            </a:r>
          </a:p>
          <a:p>
            <a:r>
              <a:rPr lang="en-US" sz="1100" baseline="0" dirty="0" smtClean="0"/>
              <a:t>Health-economic advantage of introducing the test in medical practice (value for money).</a:t>
            </a:r>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30</a:t>
            </a:fld>
            <a:endParaRPr lang="nb-NO"/>
          </a:p>
        </p:txBody>
      </p:sp>
    </p:spTree>
    <p:extLst>
      <p:ext uri="{BB962C8B-B14F-4D97-AF65-F5344CB8AC3E}">
        <p14:creationId xmlns:p14="http://schemas.microsoft.com/office/powerpoint/2010/main" val="1858892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31</a:t>
            </a:fld>
            <a:endParaRPr lang="nb-NO"/>
          </a:p>
        </p:txBody>
      </p:sp>
    </p:spTree>
    <p:extLst>
      <p:ext uri="{BB962C8B-B14F-4D97-AF65-F5344CB8AC3E}">
        <p14:creationId xmlns:p14="http://schemas.microsoft.com/office/powerpoint/2010/main" val="2441438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100" baseline="0" dirty="0" smtClean="0"/>
              <a:t>Table 8. Flagging of abnormal lipid and (</a:t>
            </a:r>
            <a:r>
              <a:rPr lang="en-US" sz="1100" baseline="0" dirty="0" err="1" smtClean="0"/>
              <a:t>apo</a:t>
            </a:r>
            <a:r>
              <a:rPr lang="en-US" sz="1100" baseline="0" dirty="0" smtClean="0"/>
              <a:t>)lipoprotein concentrations based on risk prediction thresholds and of extremely abnormal concentrations [2].</a:t>
            </a:r>
          </a:p>
          <a:p>
            <a:endParaRPr lang="en-US" sz="1100" baseline="0" dirty="0" smtClean="0"/>
          </a:p>
          <a:p>
            <a:r>
              <a:rPr lang="en-US" sz="1100" baseline="0" dirty="0" smtClean="0"/>
              <a:t>Values in </a:t>
            </a:r>
            <a:r>
              <a:rPr lang="en-US" sz="1100" baseline="0" dirty="0" err="1" smtClean="0"/>
              <a:t>mmol</a:t>
            </a:r>
            <a:r>
              <a:rPr lang="en-US" sz="1100" baseline="0" dirty="0" smtClean="0"/>
              <a:t>/L were converted to mg/</a:t>
            </a:r>
            <a:r>
              <a:rPr lang="en-US" sz="1100" baseline="0" dirty="0" err="1" smtClean="0"/>
              <a:t>dL</a:t>
            </a:r>
            <a:r>
              <a:rPr lang="en-US" sz="1100" baseline="0" dirty="0" smtClean="0"/>
              <a:t> by multiplication with 38.6 for cholesterol and 88.5 for TG, followed by rounding to the nearest 5 mg/</a:t>
            </a:r>
            <a:r>
              <a:rPr lang="en-US" sz="1100" baseline="0" dirty="0" err="1" smtClean="0"/>
              <a:t>dL</a:t>
            </a:r>
            <a:r>
              <a:rPr lang="en-US" sz="1100" baseline="0" dirty="0" smtClean="0"/>
              <a:t>.</a:t>
            </a:r>
          </a:p>
          <a:p>
            <a:endParaRPr lang="en-US" sz="1100" baseline="0" dirty="0" smtClean="0"/>
          </a:p>
          <a:p>
            <a:endParaRPr lang="en-US" sz="1100" baseline="0" dirty="0" smtClean="0"/>
          </a:p>
          <a:p>
            <a:r>
              <a:rPr lang="en-US" sz="1100" baseline="0" dirty="0" smtClean="0"/>
              <a:t>a</a:t>
            </a:r>
          </a:p>
          <a:p>
            <a:r>
              <a:rPr lang="en-US" sz="1100" baseline="0" dirty="0" smtClean="0"/>
              <a:t>TG thresholds based on assays with correction for endogenous glycerol. The free glycerol concentration in a sample, usually 1 mg/</a:t>
            </a:r>
            <a:r>
              <a:rPr lang="en-US" sz="1100" baseline="0" dirty="0" err="1" smtClean="0"/>
              <a:t>dL</a:t>
            </a:r>
            <a:r>
              <a:rPr lang="en-US" sz="1100" baseline="0" dirty="0" smtClean="0"/>
              <a:t>, equivalent to ~10 mg/</a:t>
            </a:r>
            <a:r>
              <a:rPr lang="en-US" sz="1100" baseline="0" dirty="0" err="1" smtClean="0"/>
              <a:t>dL</a:t>
            </a:r>
            <a:r>
              <a:rPr lang="en-US" sz="1100" baseline="0" dirty="0" smtClean="0"/>
              <a:t> (0.11 </a:t>
            </a:r>
            <a:r>
              <a:rPr lang="en-US" sz="1100" baseline="0" dirty="0" err="1" smtClean="0"/>
              <a:t>mmol</a:t>
            </a:r>
            <a:r>
              <a:rPr lang="en-US" sz="1100" baseline="0" dirty="0" smtClean="0"/>
              <a:t>/L) of TG, can be ignored. Increased baseline glycerol concentrations can be found in patients with diabetes and chronic kidney disease and during intravenous lipid infusion, and TG may be wrongly flagged in these patients unless glycerol-corrected TG assay is used.</a:t>
            </a:r>
          </a:p>
          <a:p>
            <a:endParaRPr lang="en-US" sz="1100" baseline="0" dirty="0" smtClean="0"/>
          </a:p>
          <a:p>
            <a:r>
              <a:rPr lang="en-US" sz="1100" baseline="0" dirty="0" smtClean="0"/>
              <a:t>b</a:t>
            </a:r>
          </a:p>
          <a:p>
            <a:r>
              <a:rPr lang="en-US" sz="1100" baseline="0" dirty="0" smtClean="0"/>
              <a:t>Threshold value for </a:t>
            </a:r>
            <a:r>
              <a:rPr lang="en-US" sz="1100" baseline="0" dirty="0" err="1" smtClean="0"/>
              <a:t>Lp</a:t>
            </a:r>
            <a:r>
              <a:rPr lang="en-US" sz="1100" baseline="0" dirty="0" smtClean="0"/>
              <a:t>(a) should represent ≥80th percentile of the population-specific </a:t>
            </a:r>
            <a:r>
              <a:rPr lang="en-US" sz="1100" baseline="0" dirty="0" err="1" smtClean="0"/>
              <a:t>Lp</a:t>
            </a:r>
            <a:r>
              <a:rPr lang="en-US" sz="1100" baseline="0" dirty="0" smtClean="0"/>
              <a:t>(a) assay.</a:t>
            </a:r>
          </a:p>
          <a:p>
            <a:endParaRPr lang="en-US" sz="1100" baseline="0" dirty="0" smtClean="0"/>
          </a:p>
          <a:p>
            <a:r>
              <a:rPr lang="en-US" sz="1100" baseline="0" dirty="0" smtClean="0"/>
              <a:t>c</a:t>
            </a:r>
          </a:p>
          <a:p>
            <a:r>
              <a:rPr lang="en-US" sz="1100" baseline="0" dirty="0" smtClean="0"/>
              <a:t>There is no consensus on which threshold value in </a:t>
            </a:r>
            <a:r>
              <a:rPr lang="en-US" sz="1100" baseline="0" dirty="0" err="1" smtClean="0"/>
              <a:t>mmol</a:t>
            </a:r>
            <a:r>
              <a:rPr lang="en-US" sz="1100" baseline="0" dirty="0" smtClean="0"/>
              <a:t>/L to be used for </a:t>
            </a:r>
            <a:r>
              <a:rPr lang="en-US" sz="1100" baseline="0" dirty="0" err="1" smtClean="0"/>
              <a:t>Lp</a:t>
            </a:r>
            <a:r>
              <a:rPr lang="en-US" sz="1100" baseline="0" dirty="0" smtClean="0"/>
              <a:t>(a); however, for conversion of </a:t>
            </a:r>
            <a:r>
              <a:rPr lang="en-US" sz="1100" baseline="0" dirty="0" err="1" smtClean="0"/>
              <a:t>Lp</a:t>
            </a:r>
            <a:r>
              <a:rPr lang="en-US" sz="1100" baseline="0" dirty="0" smtClean="0"/>
              <a:t>(a) concentrations in mg/</a:t>
            </a:r>
            <a:r>
              <a:rPr lang="en-US" sz="1100" baseline="0" dirty="0" err="1" smtClean="0"/>
              <a:t>dL</a:t>
            </a:r>
            <a:r>
              <a:rPr lang="en-US" sz="1100" baseline="0" dirty="0" smtClean="0"/>
              <a:t> to </a:t>
            </a:r>
            <a:r>
              <a:rPr lang="en-US" sz="1100" baseline="0" dirty="0" err="1" smtClean="0"/>
              <a:t>nmol</a:t>
            </a:r>
            <a:r>
              <a:rPr lang="en-US" sz="1100" baseline="0" dirty="0" smtClean="0"/>
              <a:t>/L, 13930 individuals from the Copenhagen General Population Study had measurements in both mg/</a:t>
            </a:r>
            <a:r>
              <a:rPr lang="en-US" sz="1100" baseline="0" dirty="0" err="1" smtClean="0"/>
              <a:t>dL</a:t>
            </a:r>
            <a:r>
              <a:rPr lang="en-US" sz="1100" baseline="0" dirty="0" smtClean="0"/>
              <a:t> and </a:t>
            </a:r>
            <a:r>
              <a:rPr lang="en-US" sz="1100" baseline="0" dirty="0" err="1" smtClean="0"/>
              <a:t>nmol</a:t>
            </a:r>
            <a:r>
              <a:rPr lang="en-US" sz="1100" baseline="0" dirty="0" smtClean="0"/>
              <a:t>/L by Denka Seiken assays distributed by Roche Diagnostics (</a:t>
            </a:r>
            <a:r>
              <a:rPr lang="en-US" sz="1100" baseline="0" dirty="0" err="1" smtClean="0"/>
              <a:t>Rotkreuz</a:t>
            </a:r>
            <a:r>
              <a:rPr lang="en-US" sz="1100" baseline="0" dirty="0" smtClean="0"/>
              <a:t>, Switzerland). The correlation was done by linear regression with an R2 value of 0.996, and the conversion was done by the following equation: </a:t>
            </a:r>
            <a:r>
              <a:rPr lang="en-US" sz="1100" baseline="0" dirty="0" err="1" smtClean="0"/>
              <a:t>Lp</a:t>
            </a:r>
            <a:r>
              <a:rPr lang="en-US" sz="1100" baseline="0" dirty="0" smtClean="0"/>
              <a:t>(a), </a:t>
            </a:r>
            <a:r>
              <a:rPr lang="en-US" sz="1100" baseline="0" dirty="0" err="1" smtClean="0"/>
              <a:t>nmol</a:t>
            </a:r>
            <a:r>
              <a:rPr lang="en-US" sz="1100" baseline="0" dirty="0" smtClean="0"/>
              <a:t>/L = 2.18*</a:t>
            </a:r>
            <a:r>
              <a:rPr lang="en-US" sz="1100" baseline="0" dirty="0" err="1" smtClean="0"/>
              <a:t>Lp</a:t>
            </a:r>
            <a:r>
              <a:rPr lang="en-US" sz="1100" baseline="0" dirty="0" smtClean="0"/>
              <a:t>(a), mg/</a:t>
            </a:r>
            <a:r>
              <a:rPr lang="en-US" sz="1100" baseline="0" dirty="0" err="1" smtClean="0"/>
              <a:t>dL</a:t>
            </a:r>
            <a:r>
              <a:rPr lang="en-US" sz="1100" baseline="0" dirty="0" smtClean="0"/>
              <a:t>–3.83 [3].</a:t>
            </a:r>
          </a:p>
          <a:p>
            <a:endParaRPr lang="en-US" sz="1100" baseline="0" dirty="0" smtClean="0"/>
          </a:p>
          <a:p>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32</a:t>
            </a:fld>
            <a:endParaRPr lang="nb-NO"/>
          </a:p>
        </p:txBody>
      </p:sp>
    </p:spTree>
    <p:extLst>
      <p:ext uri="{BB962C8B-B14F-4D97-AF65-F5344CB8AC3E}">
        <p14:creationId xmlns:p14="http://schemas.microsoft.com/office/powerpoint/2010/main" val="2989202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100" baseline="0" dirty="0" smtClean="0"/>
              <a:t>Table 6. Primary and secondary goals of preventive therapy according to cardiovascular mortality risk categories assessed with the SCORE system [4].</a:t>
            </a:r>
          </a:p>
          <a:p>
            <a:endParaRPr lang="en-US" sz="1100" baseline="0" dirty="0" smtClean="0"/>
          </a:p>
          <a:p>
            <a:r>
              <a:rPr lang="nb-NO" sz="1100" baseline="0" dirty="0" err="1" smtClean="0"/>
              <a:t>Very</a:t>
            </a:r>
            <a:r>
              <a:rPr lang="nb-NO" sz="1100" baseline="0" dirty="0" smtClean="0"/>
              <a:t> </a:t>
            </a:r>
            <a:r>
              <a:rPr lang="nb-NO" sz="1100" baseline="0" dirty="0" err="1" smtClean="0"/>
              <a:t>high</a:t>
            </a:r>
            <a:r>
              <a:rPr lang="nb-NO" sz="1100" baseline="0" dirty="0" smtClean="0"/>
              <a:t> risk = </a:t>
            </a:r>
            <a:r>
              <a:rPr lang="nb-NO" sz="1100" baseline="0" dirty="0" err="1" smtClean="0"/>
              <a:t>documented</a:t>
            </a:r>
            <a:r>
              <a:rPr lang="nb-NO" sz="1100" baseline="0" dirty="0" smtClean="0"/>
              <a:t> ASCVD, diabetes </a:t>
            </a:r>
            <a:r>
              <a:rPr lang="nb-NO" sz="1100" baseline="0" dirty="0" err="1" smtClean="0"/>
              <a:t>with</a:t>
            </a:r>
            <a:r>
              <a:rPr lang="nb-NO" sz="1100" baseline="0" dirty="0" smtClean="0"/>
              <a:t> target organ </a:t>
            </a:r>
            <a:r>
              <a:rPr lang="nb-NO" sz="1100" baseline="0" dirty="0" err="1" smtClean="0"/>
              <a:t>damage</a:t>
            </a:r>
            <a:r>
              <a:rPr lang="nb-NO" sz="1100" baseline="0" dirty="0" smtClean="0"/>
              <a:t> (</a:t>
            </a:r>
            <a:r>
              <a:rPr lang="nb-NO" sz="1100" baseline="0" dirty="0" err="1" smtClean="0"/>
              <a:t>proteinuria</a:t>
            </a:r>
            <a:r>
              <a:rPr lang="nb-NO" sz="1100" baseline="0" dirty="0" smtClean="0"/>
              <a:t>, </a:t>
            </a:r>
            <a:r>
              <a:rPr lang="nb-NO" sz="1100" baseline="0" dirty="0" err="1" smtClean="0"/>
              <a:t>retinopathy</a:t>
            </a:r>
            <a:r>
              <a:rPr lang="nb-NO" sz="1100" baseline="0" dirty="0" smtClean="0"/>
              <a:t> or </a:t>
            </a:r>
            <a:r>
              <a:rPr lang="nb-NO" sz="1100" baseline="0" dirty="0" err="1" smtClean="0"/>
              <a:t>neuropathy</a:t>
            </a:r>
            <a:r>
              <a:rPr lang="nb-NO" sz="1100" baseline="0" dirty="0" smtClean="0"/>
              <a:t>), or </a:t>
            </a:r>
            <a:r>
              <a:rPr lang="nb-NO" sz="1100" baseline="0" dirty="0" err="1" smtClean="0"/>
              <a:t>early</a:t>
            </a:r>
            <a:r>
              <a:rPr lang="nb-NO" sz="1100" baseline="0" dirty="0" smtClean="0"/>
              <a:t> </a:t>
            </a:r>
            <a:r>
              <a:rPr lang="nb-NO" sz="1100" baseline="0" dirty="0" err="1" smtClean="0"/>
              <a:t>onset</a:t>
            </a:r>
            <a:r>
              <a:rPr lang="nb-NO" sz="1100" baseline="0" dirty="0" smtClean="0"/>
              <a:t> type 1 diabetes of &gt;20 </a:t>
            </a:r>
            <a:r>
              <a:rPr lang="nb-NO" sz="1100" baseline="0" dirty="0" err="1" smtClean="0"/>
              <a:t>years</a:t>
            </a:r>
            <a:r>
              <a:rPr lang="nb-NO" sz="1100" baseline="0" dirty="0" smtClean="0"/>
              <a:t> </a:t>
            </a:r>
            <a:r>
              <a:rPr lang="nb-NO" sz="1100" baseline="0" dirty="0" err="1" smtClean="0"/>
              <a:t>duration</a:t>
            </a:r>
            <a:r>
              <a:rPr lang="nb-NO" sz="1100" baseline="0" dirty="0" smtClean="0"/>
              <a:t>, severe </a:t>
            </a:r>
            <a:r>
              <a:rPr lang="nb-NO" sz="1100" baseline="0" dirty="0" err="1" smtClean="0"/>
              <a:t>chronic</a:t>
            </a:r>
            <a:r>
              <a:rPr lang="nb-NO" sz="1100" baseline="0" dirty="0" smtClean="0"/>
              <a:t> </a:t>
            </a:r>
            <a:r>
              <a:rPr lang="nb-NO" sz="1100" baseline="0" dirty="0" err="1" smtClean="0"/>
              <a:t>kidney</a:t>
            </a:r>
            <a:r>
              <a:rPr lang="nb-NO" sz="1100" baseline="0" dirty="0" smtClean="0"/>
              <a:t> </a:t>
            </a:r>
            <a:r>
              <a:rPr lang="nb-NO" sz="1100" baseline="0" dirty="0" err="1" smtClean="0"/>
              <a:t>disease</a:t>
            </a:r>
            <a:r>
              <a:rPr lang="nb-NO" sz="1100" baseline="0" dirty="0" smtClean="0"/>
              <a:t> (GFR &lt;30 </a:t>
            </a:r>
            <a:r>
              <a:rPr lang="nb-NO" sz="1100" baseline="0" dirty="0" err="1" smtClean="0"/>
              <a:t>mL</a:t>
            </a:r>
            <a:r>
              <a:rPr lang="nb-NO" sz="1100" baseline="0" dirty="0" smtClean="0"/>
              <a:t>/min/1.73 m2), SCORE ≥10%; High risk = TC &gt; 8 </a:t>
            </a:r>
            <a:r>
              <a:rPr lang="nb-NO" sz="1100" baseline="0" dirty="0" err="1" smtClean="0"/>
              <a:t>mmol</a:t>
            </a:r>
            <a:r>
              <a:rPr lang="nb-NO" sz="1100" baseline="0" dirty="0" smtClean="0"/>
              <a:t>/L (310 mg/</a:t>
            </a:r>
            <a:r>
              <a:rPr lang="nb-NO" sz="1100" baseline="0" dirty="0" err="1" smtClean="0"/>
              <a:t>dL</a:t>
            </a:r>
            <a:r>
              <a:rPr lang="nb-NO" sz="1100" baseline="0" dirty="0" smtClean="0"/>
              <a:t>), LDLC &gt;5 </a:t>
            </a:r>
            <a:r>
              <a:rPr lang="nb-NO" sz="1100" baseline="0" dirty="0" err="1" smtClean="0"/>
              <a:t>mmol</a:t>
            </a:r>
            <a:r>
              <a:rPr lang="nb-NO" sz="1100" baseline="0" dirty="0" smtClean="0"/>
              <a:t>/L (190 mg/</a:t>
            </a:r>
            <a:r>
              <a:rPr lang="nb-NO" sz="1100" baseline="0" dirty="0" err="1" smtClean="0"/>
              <a:t>dL</a:t>
            </a:r>
            <a:r>
              <a:rPr lang="nb-NO" sz="1100" baseline="0" dirty="0" smtClean="0"/>
              <a:t>), FH, </a:t>
            </a:r>
            <a:r>
              <a:rPr lang="nb-NO" sz="1100" baseline="0" dirty="0" err="1" smtClean="0"/>
              <a:t>hypertension</a:t>
            </a:r>
            <a:r>
              <a:rPr lang="nb-NO" sz="1100" baseline="0" dirty="0" smtClean="0"/>
              <a:t> ≥180/110 </a:t>
            </a:r>
            <a:r>
              <a:rPr lang="nb-NO" sz="1100" baseline="0" dirty="0" err="1" smtClean="0"/>
              <a:t>mmHg</a:t>
            </a:r>
            <a:r>
              <a:rPr lang="nb-NO" sz="1100" baseline="0" dirty="0" smtClean="0"/>
              <a:t>, diabetes of ≥10 </a:t>
            </a:r>
            <a:r>
              <a:rPr lang="nb-NO" sz="1100" baseline="0" dirty="0" err="1" smtClean="0"/>
              <a:t>years</a:t>
            </a:r>
            <a:r>
              <a:rPr lang="nb-NO" sz="1100" baseline="0" dirty="0" smtClean="0"/>
              <a:t> </a:t>
            </a:r>
            <a:r>
              <a:rPr lang="nb-NO" sz="1100" baseline="0" dirty="0" err="1" smtClean="0"/>
              <a:t>duration</a:t>
            </a:r>
            <a:r>
              <a:rPr lang="nb-NO" sz="1100" baseline="0" dirty="0" smtClean="0"/>
              <a:t> </a:t>
            </a:r>
            <a:r>
              <a:rPr lang="nb-NO" sz="1100" baseline="0" dirty="0" err="1" smtClean="0"/>
              <a:t>without</a:t>
            </a:r>
            <a:r>
              <a:rPr lang="nb-NO" sz="1100" baseline="0" dirty="0" smtClean="0"/>
              <a:t> target organ </a:t>
            </a:r>
            <a:r>
              <a:rPr lang="nb-NO" sz="1100" baseline="0" dirty="0" err="1" smtClean="0"/>
              <a:t>damage</a:t>
            </a:r>
            <a:r>
              <a:rPr lang="nb-NO" sz="1100" baseline="0" dirty="0" smtClean="0"/>
              <a:t>, moderate </a:t>
            </a:r>
            <a:r>
              <a:rPr lang="nb-NO" sz="1100" baseline="0" dirty="0" err="1" smtClean="0"/>
              <a:t>chronic</a:t>
            </a:r>
            <a:r>
              <a:rPr lang="nb-NO" sz="1100" baseline="0" dirty="0" smtClean="0"/>
              <a:t> </a:t>
            </a:r>
            <a:r>
              <a:rPr lang="nb-NO" sz="1100" baseline="0" dirty="0" err="1" smtClean="0"/>
              <a:t>kidney</a:t>
            </a:r>
            <a:r>
              <a:rPr lang="nb-NO" sz="1100" baseline="0" dirty="0" smtClean="0"/>
              <a:t> </a:t>
            </a:r>
            <a:r>
              <a:rPr lang="nb-NO" sz="1100" baseline="0" dirty="0" err="1" smtClean="0"/>
              <a:t>disease</a:t>
            </a:r>
            <a:r>
              <a:rPr lang="nb-NO" sz="1100" baseline="0" dirty="0" smtClean="0"/>
              <a:t> (GFR 30–59 </a:t>
            </a:r>
            <a:r>
              <a:rPr lang="nb-NO" sz="1100" baseline="0" dirty="0" err="1" smtClean="0"/>
              <a:t>mL</a:t>
            </a:r>
            <a:r>
              <a:rPr lang="nb-NO" sz="1100" baseline="0" dirty="0" smtClean="0"/>
              <a:t>/min/1.73 m2), SCORE ≥5% and&lt;10%.</a:t>
            </a:r>
          </a:p>
          <a:p>
            <a:endParaRPr lang="nb-NO" sz="1100" baseline="0" dirty="0" smtClean="0"/>
          </a:p>
          <a:p>
            <a:r>
              <a:rPr lang="nb-NO" sz="1100" baseline="0" dirty="0" smtClean="0"/>
              <a:t>Moderate risk = </a:t>
            </a:r>
            <a:r>
              <a:rPr lang="nb-NO" sz="1100" baseline="0" dirty="0" err="1" smtClean="0"/>
              <a:t>young</a:t>
            </a:r>
            <a:r>
              <a:rPr lang="nb-NO" sz="1100" baseline="0" dirty="0" smtClean="0"/>
              <a:t> </a:t>
            </a:r>
            <a:r>
              <a:rPr lang="nb-NO" sz="1100" baseline="0" dirty="0" err="1" smtClean="0"/>
              <a:t>patients</a:t>
            </a:r>
            <a:r>
              <a:rPr lang="nb-NO" sz="1100" baseline="0" dirty="0" smtClean="0"/>
              <a:t> </a:t>
            </a:r>
            <a:r>
              <a:rPr lang="nb-NO" sz="1100" baseline="0" dirty="0" err="1" smtClean="0"/>
              <a:t>with</a:t>
            </a:r>
            <a:r>
              <a:rPr lang="nb-NO" sz="1100" baseline="0" dirty="0" smtClean="0"/>
              <a:t> diabetes (type 1 &lt; 35 </a:t>
            </a:r>
            <a:r>
              <a:rPr lang="nb-NO" sz="1100" baseline="0" dirty="0" err="1" smtClean="0"/>
              <a:t>years</a:t>
            </a:r>
            <a:r>
              <a:rPr lang="nb-NO" sz="1100" baseline="0" dirty="0" smtClean="0"/>
              <a:t>, type 2 &lt; 50 </a:t>
            </a:r>
            <a:r>
              <a:rPr lang="nb-NO" sz="1100" baseline="0" dirty="0" err="1" smtClean="0"/>
              <a:t>years</a:t>
            </a:r>
            <a:r>
              <a:rPr lang="nb-NO" sz="1100" baseline="0" dirty="0" smtClean="0"/>
              <a:t>) of &lt;10 </a:t>
            </a:r>
            <a:r>
              <a:rPr lang="nb-NO" sz="1100" baseline="0" dirty="0" err="1" smtClean="0"/>
              <a:t>years</a:t>
            </a:r>
            <a:r>
              <a:rPr lang="nb-NO" sz="1100" baseline="0" dirty="0" smtClean="0"/>
              <a:t> </a:t>
            </a:r>
            <a:r>
              <a:rPr lang="nb-NO" sz="1100" baseline="0" dirty="0" err="1" smtClean="0"/>
              <a:t>duration</a:t>
            </a:r>
            <a:r>
              <a:rPr lang="nb-NO" sz="1100" baseline="0" dirty="0" smtClean="0"/>
              <a:t>, SCORE ≥1% and&lt;5%.</a:t>
            </a:r>
          </a:p>
          <a:p>
            <a:endParaRPr lang="nb-NO" sz="1100" baseline="0" dirty="0" smtClean="0"/>
          </a:p>
          <a:p>
            <a:r>
              <a:rPr lang="nb-NO" sz="1100" baseline="0" dirty="0" err="1" smtClean="0"/>
              <a:t>Low</a:t>
            </a:r>
            <a:r>
              <a:rPr lang="nb-NO" sz="1100" baseline="0" dirty="0" smtClean="0"/>
              <a:t> risk = SCORE &lt;1%.</a:t>
            </a:r>
          </a:p>
          <a:p>
            <a:endParaRPr lang="nb-NO" sz="1100" baseline="0" dirty="0" smtClean="0"/>
          </a:p>
          <a:p>
            <a:r>
              <a:rPr lang="nb-NO" sz="1100" baseline="0" dirty="0" smtClean="0"/>
              <a:t>To </a:t>
            </a:r>
            <a:r>
              <a:rPr lang="nb-NO" sz="1100" baseline="0" dirty="0" err="1" smtClean="0"/>
              <a:t>convert</a:t>
            </a:r>
            <a:r>
              <a:rPr lang="nb-NO" sz="1100" baseline="0" dirty="0" smtClean="0"/>
              <a:t> </a:t>
            </a:r>
            <a:r>
              <a:rPr lang="nb-NO" sz="1100" baseline="0" dirty="0" err="1" smtClean="0"/>
              <a:t>mmol</a:t>
            </a:r>
            <a:r>
              <a:rPr lang="nb-NO" sz="1100" baseline="0" dirty="0" smtClean="0"/>
              <a:t>/L to mg/</a:t>
            </a:r>
            <a:r>
              <a:rPr lang="nb-NO" sz="1100" baseline="0" dirty="0" err="1" smtClean="0"/>
              <a:t>dL</a:t>
            </a:r>
            <a:r>
              <a:rPr lang="nb-NO" sz="1100" baseline="0" dirty="0" smtClean="0"/>
              <a:t>, </a:t>
            </a:r>
            <a:r>
              <a:rPr lang="nb-NO" sz="1100" baseline="0" dirty="0" err="1" smtClean="0"/>
              <a:t>multiply</a:t>
            </a:r>
            <a:r>
              <a:rPr lang="nb-NO" sz="1100" baseline="0" dirty="0" smtClean="0"/>
              <a:t> </a:t>
            </a:r>
            <a:r>
              <a:rPr lang="nb-NO" sz="1100" baseline="0" dirty="0" err="1" smtClean="0"/>
              <a:t>with</a:t>
            </a:r>
            <a:r>
              <a:rPr lang="nb-NO" sz="1100" baseline="0" dirty="0" smtClean="0"/>
              <a:t> 38.6 for LDL and non-HDL </a:t>
            </a:r>
            <a:r>
              <a:rPr lang="nb-NO" sz="1100" baseline="0" dirty="0" err="1" smtClean="0"/>
              <a:t>cholesterol</a:t>
            </a:r>
            <a:r>
              <a:rPr lang="nb-NO" sz="1100" baseline="0" dirty="0" smtClean="0"/>
              <a:t>.</a:t>
            </a:r>
          </a:p>
          <a:p>
            <a:endParaRPr lang="nb-NO" sz="1100" baseline="0" dirty="0" smtClean="0"/>
          </a:p>
          <a:p>
            <a:endParaRPr lang="nb-NO" sz="1100" baseline="0" dirty="0" smtClean="0"/>
          </a:p>
          <a:p>
            <a:r>
              <a:rPr lang="nb-NO" sz="1100" baseline="0" dirty="0" smtClean="0"/>
              <a:t>a</a:t>
            </a:r>
          </a:p>
          <a:p>
            <a:r>
              <a:rPr lang="nb-NO" sz="1100" baseline="0" dirty="0" smtClean="0"/>
              <a:t>10-year risk of fatal ASCVD as </a:t>
            </a:r>
            <a:r>
              <a:rPr lang="nb-NO" sz="1100" baseline="0" dirty="0" err="1" smtClean="0"/>
              <a:t>estimated</a:t>
            </a:r>
            <a:r>
              <a:rPr lang="nb-NO" sz="1100" baseline="0" dirty="0" smtClean="0"/>
              <a:t> </a:t>
            </a:r>
            <a:r>
              <a:rPr lang="nb-NO" sz="1100" baseline="0" dirty="0" err="1" smtClean="0"/>
              <a:t>using</a:t>
            </a:r>
            <a:r>
              <a:rPr lang="nb-NO" sz="1100" baseline="0" dirty="0" smtClean="0"/>
              <a:t> SCORE (</a:t>
            </a:r>
            <a:r>
              <a:rPr lang="nb-NO" sz="1100" baseline="0" dirty="0" err="1" smtClean="0"/>
              <a:t>Systematic</a:t>
            </a:r>
            <a:r>
              <a:rPr lang="nb-NO" sz="1100" baseline="0" dirty="0" smtClean="0"/>
              <a:t> </a:t>
            </a:r>
            <a:r>
              <a:rPr lang="nb-NO" sz="1100" baseline="0" dirty="0" err="1" smtClean="0"/>
              <a:t>COronary</a:t>
            </a:r>
            <a:r>
              <a:rPr lang="nb-NO" sz="1100" baseline="0" dirty="0" smtClean="0"/>
              <a:t> Risk Evaluation) [4].</a:t>
            </a:r>
          </a:p>
          <a:p>
            <a:endParaRPr lang="nb-NO" sz="1100" baseline="0" dirty="0" smtClean="0"/>
          </a:p>
          <a:p>
            <a:r>
              <a:rPr lang="nb-NO" sz="1100" baseline="0" dirty="0" smtClean="0"/>
              <a:t>b</a:t>
            </a:r>
          </a:p>
          <a:p>
            <a:r>
              <a:rPr lang="nb-NO" sz="1100" baseline="0" dirty="0" err="1" smtClean="0"/>
              <a:t>Secondary</a:t>
            </a:r>
            <a:r>
              <a:rPr lang="nb-NO" sz="1100" baseline="0" dirty="0" smtClean="0"/>
              <a:t> target in </a:t>
            </a:r>
            <a:r>
              <a:rPr lang="nb-NO" sz="1100" baseline="0" dirty="0" err="1" smtClean="0"/>
              <a:t>patients</a:t>
            </a:r>
            <a:r>
              <a:rPr lang="nb-NO" sz="1100" baseline="0" dirty="0" smtClean="0"/>
              <a:t> </a:t>
            </a:r>
            <a:r>
              <a:rPr lang="nb-NO" sz="1100" baseline="0" dirty="0" err="1" smtClean="0"/>
              <a:t>with</a:t>
            </a:r>
            <a:r>
              <a:rPr lang="nb-NO" sz="1100" baseline="0" dirty="0" smtClean="0"/>
              <a:t> mild-to-moderate </a:t>
            </a:r>
            <a:r>
              <a:rPr lang="nb-NO" sz="1100" baseline="0" dirty="0" err="1" smtClean="0"/>
              <a:t>hypertriglyceridemia</a:t>
            </a:r>
            <a:r>
              <a:rPr lang="nb-NO" sz="1100" baseline="0" dirty="0" smtClean="0"/>
              <a:t>, 2–10 </a:t>
            </a:r>
            <a:r>
              <a:rPr lang="nb-NO" sz="1100" baseline="0" dirty="0" err="1" smtClean="0"/>
              <a:t>mmol</a:t>
            </a:r>
            <a:r>
              <a:rPr lang="nb-NO" sz="1100" baseline="0" dirty="0" smtClean="0"/>
              <a:t>/L (175–880 mg/</a:t>
            </a:r>
            <a:r>
              <a:rPr lang="nb-NO" sz="1100" baseline="0" dirty="0" err="1" smtClean="0"/>
              <a:t>dL</a:t>
            </a:r>
            <a:r>
              <a:rPr lang="nb-NO" sz="1100" baseline="0" dirty="0" smtClean="0"/>
              <a:t>) </a:t>
            </a:r>
            <a:r>
              <a:rPr lang="nb-NO" sz="1100" baseline="0" dirty="0" err="1" smtClean="0"/>
              <a:t>including</a:t>
            </a:r>
            <a:r>
              <a:rPr lang="nb-NO" sz="1100" baseline="0" dirty="0" smtClean="0"/>
              <a:t> </a:t>
            </a:r>
            <a:r>
              <a:rPr lang="nb-NO" sz="1100" baseline="0" dirty="0" err="1" smtClean="0"/>
              <a:t>those</a:t>
            </a:r>
            <a:r>
              <a:rPr lang="nb-NO" sz="1100" baseline="0" dirty="0" smtClean="0"/>
              <a:t> </a:t>
            </a:r>
            <a:r>
              <a:rPr lang="nb-NO" sz="1100" baseline="0" dirty="0" err="1" smtClean="0"/>
              <a:t>with</a:t>
            </a:r>
            <a:r>
              <a:rPr lang="nb-NO" sz="1100" baseline="0" dirty="0" smtClean="0"/>
              <a:t> </a:t>
            </a:r>
            <a:r>
              <a:rPr lang="nb-NO" sz="1100" baseline="0" dirty="0" err="1" smtClean="0"/>
              <a:t>obesity</a:t>
            </a:r>
            <a:r>
              <a:rPr lang="nb-NO" sz="1100" baseline="0" dirty="0" smtClean="0"/>
              <a:t> or </a:t>
            </a:r>
            <a:r>
              <a:rPr lang="nb-NO" sz="1100" baseline="0" dirty="0" err="1" smtClean="0"/>
              <a:t>metabolic</a:t>
            </a:r>
            <a:r>
              <a:rPr lang="nb-NO" sz="1100" baseline="0" dirty="0" smtClean="0"/>
              <a:t> </a:t>
            </a:r>
            <a:r>
              <a:rPr lang="nb-NO" sz="1100" baseline="0" dirty="0" err="1" smtClean="0"/>
              <a:t>syndrome</a:t>
            </a:r>
            <a:r>
              <a:rPr lang="nb-NO" sz="1100" baseline="0" dirty="0" smtClean="0"/>
              <a:t>, diabetes, or </a:t>
            </a:r>
            <a:r>
              <a:rPr lang="nb-NO" sz="1100" baseline="0" dirty="0" err="1" smtClean="0"/>
              <a:t>chronic</a:t>
            </a:r>
            <a:r>
              <a:rPr lang="nb-NO" sz="1100" baseline="0" dirty="0" smtClean="0"/>
              <a:t> </a:t>
            </a:r>
            <a:r>
              <a:rPr lang="nb-NO" sz="1100" baseline="0" dirty="0" err="1" smtClean="0"/>
              <a:t>kidney</a:t>
            </a:r>
            <a:r>
              <a:rPr lang="nb-NO" sz="1100" baseline="0" dirty="0" smtClean="0"/>
              <a:t> </a:t>
            </a:r>
            <a:r>
              <a:rPr lang="nb-NO" sz="1100" baseline="0" dirty="0" err="1" smtClean="0"/>
              <a:t>disease</a:t>
            </a:r>
            <a:r>
              <a:rPr lang="nb-NO" sz="1100" baseline="0" dirty="0" smtClean="0"/>
              <a:t>.</a:t>
            </a:r>
          </a:p>
          <a:p>
            <a:endParaRPr lang="nb-NO" sz="1100" baseline="0" dirty="0" smtClean="0"/>
          </a:p>
          <a:p>
            <a:r>
              <a:rPr lang="nb-NO" sz="1100" baseline="0" dirty="0" smtClean="0"/>
              <a:t>c</a:t>
            </a:r>
          </a:p>
          <a:p>
            <a:r>
              <a:rPr lang="nb-NO" sz="1100" baseline="0" dirty="0" err="1" smtClean="0"/>
              <a:t>Discordant</a:t>
            </a:r>
            <a:r>
              <a:rPr lang="nb-NO" sz="1100" baseline="0" dirty="0" smtClean="0"/>
              <a:t> </a:t>
            </a:r>
            <a:r>
              <a:rPr lang="nb-NO" sz="1100" baseline="0" dirty="0" err="1" smtClean="0"/>
              <a:t>high</a:t>
            </a:r>
            <a:r>
              <a:rPr lang="nb-NO" sz="1100" baseline="0" dirty="0" smtClean="0"/>
              <a:t> non-HDLC at optimal LDLC goal </a:t>
            </a:r>
            <a:r>
              <a:rPr lang="nb-NO" sz="1100" baseline="0" dirty="0" err="1" smtClean="0"/>
              <a:t>reflects</a:t>
            </a:r>
            <a:r>
              <a:rPr lang="nb-NO" sz="1100" baseline="0" dirty="0" smtClean="0"/>
              <a:t> </a:t>
            </a:r>
            <a:r>
              <a:rPr lang="nb-NO" sz="1100" baseline="0" dirty="0" err="1" smtClean="0"/>
              <a:t>elevated</a:t>
            </a:r>
            <a:r>
              <a:rPr lang="nb-NO" sz="1100" baseline="0" dirty="0" smtClean="0"/>
              <a:t> </a:t>
            </a:r>
            <a:r>
              <a:rPr lang="nb-NO" sz="1100" baseline="0" dirty="0" err="1" smtClean="0"/>
              <a:t>RemnantC</a:t>
            </a:r>
            <a:r>
              <a:rPr lang="nb-NO" sz="1100" baseline="0" dirty="0" smtClean="0"/>
              <a:t> &gt;0.8 </a:t>
            </a:r>
            <a:r>
              <a:rPr lang="nb-NO" sz="1100" baseline="0" dirty="0" err="1" smtClean="0"/>
              <a:t>mmol</a:t>
            </a:r>
            <a:r>
              <a:rPr lang="nb-NO" sz="1100" baseline="0" dirty="0" smtClean="0"/>
              <a:t>/L (30 mg/</a:t>
            </a:r>
            <a:r>
              <a:rPr lang="nb-NO" sz="1100" baseline="0" dirty="0" err="1" smtClean="0"/>
              <a:t>dL</a:t>
            </a:r>
            <a:r>
              <a:rPr lang="nb-NO" sz="1100" baseline="0" dirty="0" smtClean="0"/>
              <a:t>).</a:t>
            </a:r>
          </a:p>
          <a:p>
            <a:endParaRPr lang="nb-NO" sz="1100" baseline="0" dirty="0" smtClean="0"/>
          </a:p>
          <a:p>
            <a:r>
              <a:rPr lang="nb-NO" sz="1100" baseline="0" dirty="0" smtClean="0"/>
              <a:t>d</a:t>
            </a:r>
          </a:p>
          <a:p>
            <a:r>
              <a:rPr lang="nb-NO" sz="1100" baseline="0" dirty="0" err="1" smtClean="0"/>
              <a:t>Discordant</a:t>
            </a:r>
            <a:r>
              <a:rPr lang="nb-NO" sz="1100" baseline="0" dirty="0" smtClean="0"/>
              <a:t> </a:t>
            </a:r>
            <a:r>
              <a:rPr lang="nb-NO" sz="1100" baseline="0" dirty="0" err="1" smtClean="0"/>
              <a:t>high</a:t>
            </a:r>
            <a:r>
              <a:rPr lang="nb-NO" sz="1100" baseline="0" dirty="0" smtClean="0"/>
              <a:t> </a:t>
            </a:r>
            <a:r>
              <a:rPr lang="nb-NO" sz="1100" baseline="0" dirty="0" err="1" smtClean="0"/>
              <a:t>apoB</a:t>
            </a:r>
            <a:r>
              <a:rPr lang="nb-NO" sz="1100" baseline="0" dirty="0" smtClean="0"/>
              <a:t> at optimal LDLC goal </a:t>
            </a:r>
            <a:r>
              <a:rPr lang="nb-NO" sz="1100" baseline="0" dirty="0" err="1" smtClean="0"/>
              <a:t>reflects</a:t>
            </a:r>
            <a:r>
              <a:rPr lang="nb-NO" sz="1100" baseline="0" dirty="0" smtClean="0"/>
              <a:t> </a:t>
            </a:r>
            <a:r>
              <a:rPr lang="nb-NO" sz="1100" baseline="0" dirty="0" err="1" smtClean="0"/>
              <a:t>elevated</a:t>
            </a:r>
            <a:r>
              <a:rPr lang="nb-NO" sz="1100" baseline="0" dirty="0" smtClean="0"/>
              <a:t> </a:t>
            </a:r>
            <a:r>
              <a:rPr lang="nb-NO" sz="1100" baseline="0" dirty="0" err="1" smtClean="0"/>
              <a:t>numbers</a:t>
            </a:r>
            <a:r>
              <a:rPr lang="nb-NO" sz="1100" baseline="0" dirty="0" smtClean="0"/>
              <a:t> of </a:t>
            </a:r>
            <a:r>
              <a:rPr lang="nb-NO" sz="1100" baseline="0" dirty="0" err="1" smtClean="0"/>
              <a:t>small</a:t>
            </a:r>
            <a:r>
              <a:rPr lang="nb-NO" sz="1100" baseline="0" dirty="0" smtClean="0"/>
              <a:t>, </a:t>
            </a:r>
            <a:r>
              <a:rPr lang="nb-NO" sz="1100" baseline="0" dirty="0" err="1" smtClean="0"/>
              <a:t>cholesterol-depleted</a:t>
            </a:r>
            <a:r>
              <a:rPr lang="nb-NO" sz="1100" baseline="0" dirty="0" smtClean="0"/>
              <a:t> LDL </a:t>
            </a:r>
            <a:r>
              <a:rPr lang="nb-NO" sz="1100" baseline="0" dirty="0" err="1" smtClean="0"/>
              <a:t>particles</a:t>
            </a:r>
            <a:r>
              <a:rPr lang="nb-NO" sz="1100" baseline="0" dirty="0" smtClean="0"/>
              <a:t>.</a:t>
            </a:r>
          </a:p>
          <a:p>
            <a:endParaRPr lang="nb-NO" sz="1100" baseline="0" dirty="0" smtClean="0"/>
          </a:p>
          <a:p>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33</a:t>
            </a:fld>
            <a:endParaRPr lang="nb-NO"/>
          </a:p>
        </p:txBody>
      </p:sp>
    </p:spTree>
    <p:extLst>
      <p:ext uri="{BB962C8B-B14F-4D97-AF65-F5344CB8AC3E}">
        <p14:creationId xmlns:p14="http://schemas.microsoft.com/office/powerpoint/2010/main" val="1894093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Abstract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joint consensus panel of the </a:t>
            </a:r>
            <a:r>
              <a:rPr lang="en-US" sz="1200" b="0" i="1" kern="1200" dirty="0" smtClean="0">
                <a:solidFill>
                  <a:schemeClr val="tx1"/>
                </a:solidFill>
                <a:effectLst/>
                <a:latin typeface="+mn-lt"/>
                <a:ea typeface="+mn-ea"/>
                <a:cs typeface="+mn-cs"/>
              </a:rPr>
              <a:t>European Atherosclerosis Society (</a:t>
            </a:r>
            <a:r>
              <a:rPr lang="en-US" sz="1200" b="0" i="0" kern="1200" dirty="0" smtClean="0">
                <a:solidFill>
                  <a:schemeClr val="tx1"/>
                </a:solidFill>
                <a:effectLst/>
                <a:latin typeface="+mn-lt"/>
                <a:ea typeface="+mn-ea"/>
                <a:cs typeface="+mn-cs"/>
              </a:rPr>
              <a:t>EAS) and the </a:t>
            </a:r>
            <a:r>
              <a:rPr lang="en-US" sz="1200" b="0" i="1" kern="1200" dirty="0" smtClean="0">
                <a:solidFill>
                  <a:schemeClr val="tx1"/>
                </a:solidFill>
                <a:effectLst/>
                <a:latin typeface="+mn-lt"/>
                <a:ea typeface="+mn-ea"/>
                <a:cs typeface="+mn-cs"/>
              </a:rPr>
              <a:t>European Federation of Clinical Chemistry and Laboratory Medicine</a:t>
            </a:r>
            <a:r>
              <a:rPr lang="en-US" sz="1200" b="0" i="0" kern="1200" dirty="0" smtClean="0">
                <a:solidFill>
                  <a:schemeClr val="tx1"/>
                </a:solidFill>
                <a:effectLst/>
                <a:latin typeface="+mn-lt"/>
                <a:ea typeface="+mn-ea"/>
                <a:cs typeface="+mn-cs"/>
              </a:rPr>
              <a:t> (EFLM) recently addressed present and future challenges in the laboratory diagnostics of </a:t>
            </a:r>
            <a:r>
              <a:rPr lang="en-US" sz="1200" b="0" i="0" kern="1200" dirty="0" err="1" smtClean="0">
                <a:solidFill>
                  <a:schemeClr val="tx1"/>
                </a:solidFill>
                <a:effectLst/>
                <a:latin typeface="+mn-lt"/>
                <a:ea typeface="+mn-ea"/>
                <a:cs typeface="+mn-cs"/>
              </a:rPr>
              <a:t>atherogenic</a:t>
            </a:r>
            <a:r>
              <a:rPr lang="en-US" sz="1200" b="0" i="0" kern="1200" dirty="0" smtClean="0">
                <a:solidFill>
                  <a:schemeClr val="tx1"/>
                </a:solidFill>
                <a:effectLst/>
                <a:latin typeface="+mn-lt"/>
                <a:ea typeface="+mn-ea"/>
                <a:cs typeface="+mn-cs"/>
              </a:rPr>
              <a:t> lipoproteins. Total cholesterol, triglycerides, HDL cholesterol, LDL cholesterol, and calculated non-HDL cholesterol (=total – HDL cholesterol) constitute the primary lipid panel for estimating risk of atherosclerotic cardiovascular disease (ASCVD) and can be measured in the </a:t>
            </a:r>
            <a:r>
              <a:rPr lang="en-US" sz="1200" b="0" i="0" kern="1200" dirty="0" err="1" smtClean="0">
                <a:solidFill>
                  <a:schemeClr val="tx1"/>
                </a:solidFill>
                <a:effectLst/>
                <a:latin typeface="+mn-lt"/>
                <a:ea typeface="+mn-ea"/>
                <a:cs typeface="+mn-cs"/>
              </a:rPr>
              <a:t>nonfasting</a:t>
            </a:r>
            <a:r>
              <a:rPr lang="en-US" sz="1200" b="0" i="0" kern="1200" dirty="0" smtClean="0">
                <a:solidFill>
                  <a:schemeClr val="tx1"/>
                </a:solidFill>
                <a:effectLst/>
                <a:latin typeface="+mn-lt"/>
                <a:ea typeface="+mn-ea"/>
                <a:cs typeface="+mn-cs"/>
              </a:rPr>
              <a:t> state. LDL cholesterol is the primary target of lipid-lowering therapies. For on-treatment follow-up, LDL cholesterol shall be measured or calculated by the same method to attenuate errors in treatment decisions due to marked between-method variations. Lipoprotein(a)-cholesterol is part of measured or calculated LDL cholesterol and should be estimated at least once in all patients at risk of ASCVD, especially in those whose LDL cholesterol decline poorly upon statin treatment. Residual risk of ASCVD even under optimal LDL-lowering treatment should be also assessed by non-HDL cholesterol or </a:t>
            </a:r>
            <a:r>
              <a:rPr lang="en-US" sz="1200" b="0" i="0" kern="1200" dirty="0" err="1" smtClean="0">
                <a:solidFill>
                  <a:schemeClr val="tx1"/>
                </a:solidFill>
                <a:effectLst/>
                <a:latin typeface="+mn-lt"/>
                <a:ea typeface="+mn-ea"/>
                <a:cs typeface="+mn-cs"/>
              </a:rPr>
              <a:t>apolipoprotein</a:t>
            </a:r>
            <a:r>
              <a:rPr lang="en-US" sz="1200" b="0" i="0" kern="1200" dirty="0" smtClean="0">
                <a:solidFill>
                  <a:schemeClr val="tx1"/>
                </a:solidFill>
                <a:effectLst/>
                <a:latin typeface="+mn-lt"/>
                <a:ea typeface="+mn-ea"/>
                <a:cs typeface="+mn-cs"/>
              </a:rPr>
              <a:t> B, especially in patients with mild-to-moderate hypertriglyceridemia (2–10 </a:t>
            </a:r>
            <a:r>
              <a:rPr lang="en-US" sz="1200" b="0" i="0" kern="1200" dirty="0" err="1" smtClean="0">
                <a:solidFill>
                  <a:schemeClr val="tx1"/>
                </a:solidFill>
                <a:effectLst/>
                <a:latin typeface="+mn-lt"/>
                <a:ea typeface="+mn-ea"/>
                <a:cs typeface="+mn-cs"/>
              </a:rPr>
              <a:t>mmol</a:t>
            </a:r>
            <a:r>
              <a:rPr lang="en-US" sz="1200" b="0" i="0" kern="1200" dirty="0" smtClean="0">
                <a:solidFill>
                  <a:schemeClr val="tx1"/>
                </a:solidFill>
                <a:effectLst/>
                <a:latin typeface="+mn-lt"/>
                <a:ea typeface="+mn-ea"/>
                <a:cs typeface="+mn-cs"/>
              </a:rPr>
              <a:t>/L). Non-HDL cholesterol includes the assessment of remnant lipoprotein cholesterol and shall be reported in all standard lipid panels. Additional </a:t>
            </a:r>
            <a:r>
              <a:rPr lang="en-US" sz="1200" b="0" i="0" kern="1200" dirty="0" err="1" smtClean="0">
                <a:solidFill>
                  <a:schemeClr val="tx1"/>
                </a:solidFill>
                <a:effectLst/>
                <a:latin typeface="+mn-lt"/>
                <a:ea typeface="+mn-ea"/>
                <a:cs typeface="+mn-cs"/>
              </a:rPr>
              <a:t>apolipoprotein</a:t>
            </a:r>
            <a:r>
              <a:rPr lang="en-US" sz="1200" b="0" i="0" kern="1200" dirty="0" smtClean="0">
                <a:solidFill>
                  <a:schemeClr val="tx1"/>
                </a:solidFill>
                <a:effectLst/>
                <a:latin typeface="+mn-lt"/>
                <a:ea typeface="+mn-ea"/>
                <a:cs typeface="+mn-cs"/>
              </a:rPr>
              <a:t> B measurement can detect elevated LDL particle numbers often unidentified on the basis of LDL cholesterol alone. Reference intervals of lipids, lipoproteins, and </a:t>
            </a:r>
            <a:r>
              <a:rPr lang="en-US" sz="1200" b="0" i="0" kern="1200" dirty="0" err="1" smtClean="0">
                <a:solidFill>
                  <a:schemeClr val="tx1"/>
                </a:solidFill>
                <a:effectLst/>
                <a:latin typeface="+mn-lt"/>
                <a:ea typeface="+mn-ea"/>
                <a:cs typeface="+mn-cs"/>
              </a:rPr>
              <a:t>apolipoproteins</a:t>
            </a:r>
            <a:r>
              <a:rPr lang="en-US" sz="1200" b="0" i="0" kern="1200" dirty="0" smtClean="0">
                <a:solidFill>
                  <a:schemeClr val="tx1"/>
                </a:solidFill>
                <a:effectLst/>
                <a:latin typeface="+mn-lt"/>
                <a:ea typeface="+mn-ea"/>
                <a:cs typeface="+mn-cs"/>
              </a:rPr>
              <a:t> are reported for European men and women aged 20–100 years. However, laboratories shall flag abnormal lipid values with reference to therapeutic decision thresholds.</a:t>
            </a:r>
          </a:p>
          <a:p>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4</a:t>
            </a:fld>
            <a:endParaRPr lang="nb-NO"/>
          </a:p>
        </p:txBody>
      </p:sp>
    </p:spTree>
    <p:extLst>
      <p:ext uri="{BB962C8B-B14F-4D97-AF65-F5344CB8AC3E}">
        <p14:creationId xmlns:p14="http://schemas.microsoft.com/office/powerpoint/2010/main" val="3091453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Fig. 2. Distribution of </a:t>
            </a:r>
            <a:r>
              <a:rPr lang="en-US" sz="1200" b="0" i="0" kern="1200" dirty="0" err="1" smtClean="0">
                <a:solidFill>
                  <a:schemeClr val="tx1"/>
                </a:solidFill>
                <a:effectLst/>
                <a:latin typeface="+mn-lt"/>
                <a:ea typeface="+mn-ea"/>
                <a:cs typeface="+mn-cs"/>
              </a:rPr>
              <a:t>nonfasting</a:t>
            </a:r>
            <a:r>
              <a:rPr lang="en-US" sz="1200" b="0" i="0" kern="1200" dirty="0" smtClean="0">
                <a:solidFill>
                  <a:schemeClr val="tx1"/>
                </a:solidFill>
                <a:effectLst/>
                <a:latin typeface="+mn-lt"/>
                <a:ea typeface="+mn-ea"/>
                <a:cs typeface="+mn-cs"/>
              </a:rPr>
              <a:t> LDLC concentration in men and women from the Copenhagen General Population Study not on lipid-lowering therapy.</a:t>
            </a:r>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34</a:t>
            </a:fld>
            <a:endParaRPr lang="nb-NO"/>
          </a:p>
        </p:txBody>
      </p:sp>
    </p:spTree>
    <p:extLst>
      <p:ext uri="{BB962C8B-B14F-4D97-AF65-F5344CB8AC3E}">
        <p14:creationId xmlns:p14="http://schemas.microsoft.com/office/powerpoint/2010/main" val="1925532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35</a:t>
            </a:fld>
            <a:endParaRPr lang="nb-NO"/>
          </a:p>
        </p:txBody>
      </p:sp>
    </p:spTree>
    <p:extLst>
      <p:ext uri="{BB962C8B-B14F-4D97-AF65-F5344CB8AC3E}">
        <p14:creationId xmlns:p14="http://schemas.microsoft.com/office/powerpoint/2010/main" val="23245330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36</a:t>
            </a:fld>
            <a:endParaRPr lang="nb-NO"/>
          </a:p>
        </p:txBody>
      </p:sp>
    </p:spTree>
    <p:extLst>
      <p:ext uri="{BB962C8B-B14F-4D97-AF65-F5344CB8AC3E}">
        <p14:creationId xmlns:p14="http://schemas.microsoft.com/office/powerpoint/2010/main" val="2749170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100" baseline="0" dirty="0" smtClean="0"/>
              <a:t>Table 1. Key EAS/EFLM recommendations for testing of </a:t>
            </a:r>
            <a:r>
              <a:rPr lang="en-US" sz="1100" baseline="0" dirty="0" err="1" smtClean="0"/>
              <a:t>atherogenic</a:t>
            </a:r>
            <a:r>
              <a:rPr lang="en-US" sz="1100" baseline="0" dirty="0" smtClean="0"/>
              <a:t> lipoproteins [1,2].</a:t>
            </a:r>
          </a:p>
          <a:p>
            <a:endParaRPr lang="nb-NO" sz="1100" baseline="0" dirty="0" smtClean="0"/>
          </a:p>
          <a:p>
            <a:r>
              <a:rPr lang="nb-NO" sz="1100" dirty="0" smtClean="0"/>
              <a:t>a</a:t>
            </a:r>
            <a:endParaRPr lang="en-US" sz="1100" dirty="0" smtClean="0"/>
          </a:p>
          <a:p>
            <a:r>
              <a:rPr lang="en-US" sz="1100" dirty="0" smtClean="0">
                <a:effectLst/>
              </a:rPr>
              <a:t>Avoid measurements within ~2 months after acute myocardial infarction, acute trauma, surgery, acute infection or inflammatory illness, or pregnancy. Patients should maintain their usual diet in the preceding 2 weeks, and avoid strenuous exercise.</a:t>
            </a:r>
          </a:p>
          <a:p>
            <a:endParaRPr lang="en-US" sz="1100" dirty="0" smtClean="0"/>
          </a:p>
          <a:p>
            <a:r>
              <a:rPr lang="en-US" sz="1100" dirty="0" smtClean="0"/>
              <a:t>b</a:t>
            </a:r>
          </a:p>
          <a:p>
            <a:r>
              <a:rPr lang="en-US" sz="1100" dirty="0" smtClean="0">
                <a:effectLst/>
              </a:rPr>
              <a:t>Remove serum from cells (centrifugation) within 3 h of blood sampling, and perform lipid measurements within 1–2 days of collection. However, before measurement specimens can safely be stored at 4 °C for 3 days, at −20 °C for 1 month, and at −80 °C for 1–2 years.</a:t>
            </a:r>
          </a:p>
          <a:p>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5</a:t>
            </a:fld>
            <a:endParaRPr lang="nb-NO"/>
          </a:p>
        </p:txBody>
      </p:sp>
    </p:spTree>
    <p:extLst>
      <p:ext uri="{BB962C8B-B14F-4D97-AF65-F5344CB8AC3E}">
        <p14:creationId xmlns:p14="http://schemas.microsoft.com/office/powerpoint/2010/main" val="508674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Table 2. Concentration distribution of </a:t>
            </a:r>
            <a:r>
              <a:rPr lang="en-US" sz="1200" b="0" i="0" kern="1200" dirty="0" err="1" smtClean="0">
                <a:solidFill>
                  <a:schemeClr val="tx1"/>
                </a:solidFill>
                <a:effectLst/>
                <a:latin typeface="+mn-lt"/>
                <a:ea typeface="+mn-ea"/>
                <a:cs typeface="+mn-cs"/>
              </a:rPr>
              <a:t>nonfasting</a:t>
            </a:r>
            <a:r>
              <a:rPr lang="en-US" sz="1200" b="0" i="0" kern="1200" dirty="0" smtClean="0">
                <a:solidFill>
                  <a:schemeClr val="tx1"/>
                </a:solidFill>
                <a:effectLst/>
                <a:latin typeface="+mn-lt"/>
                <a:ea typeface="+mn-ea"/>
                <a:cs typeface="+mn-cs"/>
              </a:rPr>
              <a:t> lipids, lipoproteins, and </a:t>
            </a:r>
            <a:r>
              <a:rPr lang="en-US" sz="1200" b="0" i="0" kern="1200" dirty="0" err="1" smtClean="0">
                <a:solidFill>
                  <a:schemeClr val="tx1"/>
                </a:solidFill>
                <a:effectLst/>
                <a:latin typeface="+mn-lt"/>
                <a:ea typeface="+mn-ea"/>
                <a:cs typeface="+mn-cs"/>
              </a:rPr>
              <a:t>apolipoproteins</a:t>
            </a:r>
            <a:r>
              <a:rPr lang="en-US" sz="1200" b="0" i="0" kern="1200" dirty="0" smtClean="0">
                <a:solidFill>
                  <a:schemeClr val="tx1"/>
                </a:solidFill>
                <a:effectLst/>
                <a:latin typeface="+mn-lt"/>
                <a:ea typeface="+mn-ea"/>
                <a:cs typeface="+mn-cs"/>
              </a:rPr>
              <a:t> in 54,129 women in the Copenhagen General Population Study not on lipid-lowering therapy.</a:t>
            </a:r>
          </a:p>
          <a:p>
            <a:r>
              <a:rPr lang="en-US" sz="1100" dirty="0" smtClean="0"/>
              <a:t/>
            </a:r>
            <a:br>
              <a:rPr lang="en-US" sz="1100" dirty="0" smtClean="0"/>
            </a:br>
            <a:r>
              <a:rPr lang="en-US" sz="1100" dirty="0" err="1" smtClean="0"/>
              <a:t>Nonfasting</a:t>
            </a:r>
            <a:r>
              <a:rPr lang="en-US" sz="1100" dirty="0" smtClean="0"/>
              <a:t> triglycerides (TG), total cholesterol (TC), high-density lipoprotein cholesterol (HDLC), and </a:t>
            </a:r>
            <a:r>
              <a:rPr lang="en-US" sz="1100" dirty="0" err="1" smtClean="0"/>
              <a:t>apolipoprotein</a:t>
            </a:r>
            <a:r>
              <a:rPr lang="en-US" sz="1100" dirty="0" smtClean="0"/>
              <a:t> B concentrations were measured by automated assays (</a:t>
            </a:r>
            <a:r>
              <a:rPr lang="en-US" sz="1100" dirty="0" err="1" smtClean="0"/>
              <a:t>Thermo</a:t>
            </a:r>
            <a:r>
              <a:rPr lang="en-US" sz="1100" dirty="0" smtClean="0"/>
              <a:t> Scientific </a:t>
            </a:r>
            <a:r>
              <a:rPr lang="en-US" sz="1100" dirty="0" err="1" smtClean="0"/>
              <a:t>Konelab</a:t>
            </a:r>
            <a:r>
              <a:rPr lang="en-US" sz="1100" dirty="0" smtClean="0"/>
              <a:t>, Vantaa, Finland). Low-density lipoprotein cholesterol (LDLC) was calculated by the </a:t>
            </a:r>
            <a:r>
              <a:rPr lang="en-US" sz="1100" dirty="0" err="1" smtClean="0"/>
              <a:t>Friedewald</a:t>
            </a:r>
            <a:r>
              <a:rPr lang="en-US" sz="1100" dirty="0" smtClean="0"/>
              <a:t> equation when TG were &lt;4 </a:t>
            </a:r>
            <a:r>
              <a:rPr lang="en-US" sz="1100" dirty="0" err="1" smtClean="0"/>
              <a:t>mmol</a:t>
            </a:r>
            <a:r>
              <a:rPr lang="en-US" sz="1100" dirty="0" smtClean="0"/>
              <a:t>/L and was measured directly (</a:t>
            </a:r>
            <a:r>
              <a:rPr lang="en-US" sz="1100" dirty="0" err="1" smtClean="0"/>
              <a:t>Konelab</a:t>
            </a:r>
            <a:r>
              <a:rPr lang="en-US" sz="1100" dirty="0" smtClean="0"/>
              <a:t>) when TG were ≥4 </a:t>
            </a:r>
            <a:r>
              <a:rPr lang="en-US" sz="1100" dirty="0" err="1" smtClean="0"/>
              <a:t>mmol</a:t>
            </a:r>
            <a:r>
              <a:rPr lang="en-US" sz="1100" dirty="0" smtClean="0"/>
              <a:t>/L. Non-HDL cholesterol was calculated as TC minus HDLC. Remnant cholesterol was calculated as TC minus LDLC minus HDLC. The first 5592 individuals included in the Copenhagen General Population Study had lipoprotein(a) total mass measured using a sensitive </a:t>
            </a:r>
            <a:r>
              <a:rPr lang="en-US" sz="1100" dirty="0" err="1" smtClean="0"/>
              <a:t>immunoturbidimetric</a:t>
            </a:r>
            <a:r>
              <a:rPr lang="en-US" sz="1100" dirty="0" smtClean="0"/>
              <a:t> assay from </a:t>
            </a:r>
            <a:r>
              <a:rPr lang="en-US" sz="1100" dirty="0" err="1" smtClean="0"/>
              <a:t>DiaSys</a:t>
            </a:r>
            <a:r>
              <a:rPr lang="en-US" sz="1100" dirty="0" smtClean="0"/>
              <a:t> (</a:t>
            </a:r>
            <a:r>
              <a:rPr lang="en-US" sz="1100" dirty="0" err="1" smtClean="0"/>
              <a:t>DiaSys</a:t>
            </a:r>
            <a:r>
              <a:rPr lang="en-US" sz="1100" dirty="0" smtClean="0"/>
              <a:t> Diagnostic Systems, </a:t>
            </a:r>
            <a:r>
              <a:rPr lang="en-US" sz="1100" dirty="0" err="1" smtClean="0"/>
              <a:t>Holzheim</a:t>
            </a:r>
            <a:r>
              <a:rPr lang="en-US" sz="1100" dirty="0" smtClean="0"/>
              <a:t>, Germany), while all remaining individuals in the study had lipoprotein(a) measurements done using the </a:t>
            </a:r>
            <a:r>
              <a:rPr lang="en-US" sz="1100" dirty="0" err="1" smtClean="0"/>
              <a:t>apolipoprotein</a:t>
            </a:r>
            <a:r>
              <a:rPr lang="en-US" sz="1100" dirty="0" smtClean="0"/>
              <a:t>(a) isoform insensitive Denka Seiken assay (Denka Seiken, Tokyo, Japan) or the Roche second generation lipoprotein(a) assay developed by Denka Seiken (Roche Diagnostics, </a:t>
            </a:r>
            <a:r>
              <a:rPr lang="en-US" sz="1100" dirty="0" err="1" smtClean="0"/>
              <a:t>Rotkreuz</a:t>
            </a:r>
            <a:r>
              <a:rPr lang="en-US" sz="1100" dirty="0" smtClean="0"/>
              <a:t>, Switzerland) [3].</a:t>
            </a:r>
          </a:p>
          <a:p>
            <a:endParaRPr lang="en-US" sz="1100" dirty="0" smtClean="0"/>
          </a:p>
          <a:p>
            <a:endParaRPr lang="en-US" sz="1100" dirty="0" smtClean="0"/>
          </a:p>
          <a:p>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6</a:t>
            </a:fld>
            <a:endParaRPr lang="nb-NO"/>
          </a:p>
        </p:txBody>
      </p:sp>
    </p:spTree>
    <p:extLst>
      <p:ext uri="{BB962C8B-B14F-4D97-AF65-F5344CB8AC3E}">
        <p14:creationId xmlns:p14="http://schemas.microsoft.com/office/powerpoint/2010/main" val="1461208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100" baseline="0" dirty="0" smtClean="0"/>
              <a:t>Table 3. Concentration distribution of </a:t>
            </a:r>
            <a:r>
              <a:rPr lang="en-US" sz="1100" baseline="0" dirty="0" err="1" smtClean="0"/>
              <a:t>nonfasting</a:t>
            </a:r>
            <a:r>
              <a:rPr lang="en-US" sz="1100" baseline="0" dirty="0" smtClean="0"/>
              <a:t> lipids, lipoproteins, and </a:t>
            </a:r>
            <a:r>
              <a:rPr lang="en-US" sz="1100" baseline="0" dirty="0" err="1" smtClean="0"/>
              <a:t>apolipoproteins</a:t>
            </a:r>
            <a:r>
              <a:rPr lang="en-US" sz="1100" baseline="0" dirty="0" smtClean="0"/>
              <a:t> in 42,126 men in the Copenhagen General Population Study not on lipid-lowering therapy. Laboratory measurements and calculations were performed as described in the footnote of Table 2 [3].</a:t>
            </a:r>
          </a:p>
          <a:p>
            <a:endParaRPr lang="en-US" sz="1100" baseline="0" dirty="0" smtClean="0"/>
          </a:p>
          <a:p>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7</a:t>
            </a:fld>
            <a:endParaRPr lang="nb-NO"/>
          </a:p>
        </p:txBody>
      </p:sp>
    </p:spTree>
    <p:extLst>
      <p:ext uri="{BB962C8B-B14F-4D97-AF65-F5344CB8AC3E}">
        <p14:creationId xmlns:p14="http://schemas.microsoft.com/office/powerpoint/2010/main" val="1137184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Fig. 2. Distribution of </a:t>
            </a:r>
            <a:r>
              <a:rPr lang="en-US" sz="1200" b="0" i="0" kern="1200" dirty="0" err="1" smtClean="0">
                <a:solidFill>
                  <a:schemeClr val="tx1"/>
                </a:solidFill>
                <a:effectLst/>
                <a:latin typeface="+mn-lt"/>
                <a:ea typeface="+mn-ea"/>
                <a:cs typeface="+mn-cs"/>
              </a:rPr>
              <a:t>nonfasting</a:t>
            </a:r>
            <a:r>
              <a:rPr lang="en-US" sz="1200" b="0" i="0" kern="1200" dirty="0" smtClean="0">
                <a:solidFill>
                  <a:schemeClr val="tx1"/>
                </a:solidFill>
                <a:effectLst/>
                <a:latin typeface="+mn-lt"/>
                <a:ea typeface="+mn-ea"/>
                <a:cs typeface="+mn-cs"/>
              </a:rPr>
              <a:t> LDLC concentration in men and women from the Copenhagen General Population Study not on lipid-lowering therapy.</a:t>
            </a:r>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8</a:t>
            </a:fld>
            <a:endParaRPr lang="nb-NO"/>
          </a:p>
        </p:txBody>
      </p:sp>
    </p:spTree>
    <p:extLst>
      <p:ext uri="{BB962C8B-B14F-4D97-AF65-F5344CB8AC3E}">
        <p14:creationId xmlns:p14="http://schemas.microsoft.com/office/powerpoint/2010/main" val="991626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9</a:t>
            </a:fld>
            <a:endParaRPr lang="nb-NO"/>
          </a:p>
        </p:txBody>
      </p:sp>
    </p:spTree>
    <p:extLst>
      <p:ext uri="{BB962C8B-B14F-4D97-AF65-F5344CB8AC3E}">
        <p14:creationId xmlns:p14="http://schemas.microsoft.com/office/powerpoint/2010/main" val="1416866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Fig. 1. Intravascular remodeling of lipoproteins contributing to the typical serum lipid profile of </a:t>
            </a:r>
            <a:r>
              <a:rPr lang="en-US" sz="1200" b="0" i="0" kern="1200" dirty="0" err="1" smtClean="0">
                <a:solidFill>
                  <a:schemeClr val="tx1"/>
                </a:solidFill>
                <a:effectLst/>
                <a:latin typeface="+mn-lt"/>
                <a:ea typeface="+mn-ea"/>
                <a:cs typeface="+mn-cs"/>
              </a:rPr>
              <a:t>atherogenic</a:t>
            </a:r>
            <a:r>
              <a:rPr lang="en-US" sz="1200" b="0" i="0" kern="1200" dirty="0" smtClean="0">
                <a:solidFill>
                  <a:schemeClr val="tx1"/>
                </a:solidFill>
                <a:effectLst/>
                <a:latin typeface="+mn-lt"/>
                <a:ea typeface="+mn-ea"/>
                <a:cs typeface="+mn-cs"/>
              </a:rPr>
              <a:t> dyslipidemia.</a:t>
            </a:r>
            <a:endParaRPr lang="nb-NO" sz="1100" baseline="0" dirty="0" smtClean="0"/>
          </a:p>
        </p:txBody>
      </p:sp>
      <p:sp>
        <p:nvSpPr>
          <p:cNvPr id="4" name="Plassholder for lysbildenummer 3"/>
          <p:cNvSpPr>
            <a:spLocks noGrp="1"/>
          </p:cNvSpPr>
          <p:nvPr>
            <p:ph type="sldNum" sz="quarter" idx="10"/>
          </p:nvPr>
        </p:nvSpPr>
        <p:spPr/>
        <p:txBody>
          <a:bodyPr/>
          <a:lstStyle/>
          <a:p>
            <a:fld id="{5B238996-D366-494E-B37A-53AA332BF0C7}" type="slidenum">
              <a:rPr lang="nb-NO" smtClean="0"/>
              <a:t>10</a:t>
            </a:fld>
            <a:endParaRPr lang="nb-NO"/>
          </a:p>
        </p:txBody>
      </p:sp>
    </p:spTree>
    <p:extLst>
      <p:ext uri="{BB962C8B-B14F-4D97-AF65-F5344CB8AC3E}">
        <p14:creationId xmlns:p14="http://schemas.microsoft.com/office/powerpoint/2010/main" val="353705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1219200" y="4800600"/>
            <a:ext cx="2971800" cy="1805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1430" tIns="25400" rIns="91430" bIns="25400">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dirty="0"/>
              <a:t>Jacob </a:t>
            </a:r>
            <a:r>
              <a:rPr lang="en-US" altLang="en-US" dirty="0" smtClean="0"/>
              <a:t>J Christensen</a:t>
            </a:r>
            <a:endParaRPr lang="en-US" altLang="en-US" sz="1800" dirty="0" smtClean="0"/>
          </a:p>
          <a:p>
            <a:pPr>
              <a:spcBef>
                <a:spcPct val="0"/>
              </a:spcBef>
            </a:pPr>
            <a:r>
              <a:rPr lang="en-US" altLang="en-US" sz="1800" b="0" dirty="0" smtClean="0"/>
              <a:t>Clinical dietitian, PhD</a:t>
            </a:r>
          </a:p>
          <a:p>
            <a:pPr>
              <a:spcBef>
                <a:spcPct val="0"/>
              </a:spcBef>
            </a:pPr>
            <a:endParaRPr lang="en-US" altLang="en-US" sz="1800" dirty="0" smtClean="0"/>
          </a:p>
          <a:p>
            <a:pPr>
              <a:spcBef>
                <a:spcPct val="0"/>
              </a:spcBef>
            </a:pPr>
            <a:r>
              <a:rPr lang="en-US" altLang="en-US" sz="1800" b="0" dirty="0" smtClean="0"/>
              <a:t>National Advisory Unit on FH</a:t>
            </a:r>
          </a:p>
          <a:p>
            <a:pPr>
              <a:spcBef>
                <a:spcPct val="0"/>
              </a:spcBef>
            </a:pPr>
            <a:r>
              <a:rPr lang="en-US" altLang="en-US" sz="1800" b="0" dirty="0" smtClean="0"/>
              <a:t>Oslo University Hospital</a:t>
            </a:r>
          </a:p>
          <a:p>
            <a:pPr>
              <a:spcBef>
                <a:spcPct val="0"/>
              </a:spcBef>
            </a:pPr>
            <a:r>
              <a:rPr lang="en-US" altLang="en-US" sz="1800" b="0" dirty="0" smtClean="0"/>
              <a:t>Department of Nutrition </a:t>
            </a:r>
          </a:p>
        </p:txBody>
      </p:sp>
      <p:grpSp>
        <p:nvGrpSpPr>
          <p:cNvPr id="4" name="Group 3"/>
          <p:cNvGrpSpPr/>
          <p:nvPr/>
        </p:nvGrpSpPr>
        <p:grpSpPr>
          <a:xfrm>
            <a:off x="4688393" y="4750136"/>
            <a:ext cx="2992010" cy="1906551"/>
            <a:chOff x="4535993" y="4592150"/>
            <a:chExt cx="2992010" cy="1906551"/>
          </a:xfrm>
        </p:grpSpPr>
        <p:pic>
          <p:nvPicPr>
            <p:cNvPr id="13"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2241" y="5287778"/>
              <a:ext cx="2448000" cy="530230"/>
            </a:xfrm>
            <a:prstGeom prst="rect">
              <a:avLst/>
            </a:prstGeom>
          </p:spPr>
        </p:pic>
        <p:pic>
          <p:nvPicPr>
            <p:cNvPr id="14"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0" y="5990504"/>
              <a:ext cx="2879803" cy="50819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5993" y="4592150"/>
              <a:ext cx="2448000" cy="519962"/>
            </a:xfrm>
            <a:prstGeom prst="rect">
              <a:avLst/>
            </a:prstGeom>
          </p:spPr>
        </p:pic>
      </p:grpSp>
      <p:pic>
        <p:nvPicPr>
          <p:cNvPr id="2" name="Picture 1"/>
          <p:cNvPicPr>
            <a:picLocks noChangeAspect="1"/>
          </p:cNvPicPr>
          <p:nvPr/>
        </p:nvPicPr>
        <p:blipFill>
          <a:blip r:embed="rId6"/>
          <a:stretch>
            <a:fillRect/>
          </a:stretch>
        </p:blipFill>
        <p:spPr>
          <a:xfrm>
            <a:off x="203190" y="180851"/>
            <a:ext cx="8788410" cy="4309087"/>
          </a:xfrm>
          <a:prstGeom prst="rect">
            <a:avLst/>
          </a:prstGeom>
        </p:spPr>
      </p:pic>
    </p:spTree>
    <p:extLst>
      <p:ext uri="{BB962C8B-B14F-4D97-AF65-F5344CB8AC3E}">
        <p14:creationId xmlns:p14="http://schemas.microsoft.com/office/powerpoint/2010/main" val="31550120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Nordestgaard</a:t>
            </a:r>
            <a:r>
              <a:rPr lang="nb-NO" sz="1200" dirty="0" smtClean="0"/>
              <a:t> BG </a:t>
            </a:r>
            <a:r>
              <a:rPr lang="nb-NO" sz="1200" dirty="0" err="1" smtClean="0"/>
              <a:t>Atherosclerosis</a:t>
            </a:r>
            <a:r>
              <a:rPr lang="nb-NO" sz="1200" dirty="0" smtClean="0"/>
              <a:t> 2020]</a:t>
            </a:r>
            <a:endParaRPr lang="nb-NO" sz="1200" dirty="0"/>
          </a:p>
        </p:txBody>
      </p:sp>
      <p:pic>
        <p:nvPicPr>
          <p:cNvPr id="2" name="Picture 1"/>
          <p:cNvPicPr>
            <a:picLocks noChangeAspect="1"/>
          </p:cNvPicPr>
          <p:nvPr/>
        </p:nvPicPr>
        <p:blipFill>
          <a:blip r:embed="rId3"/>
          <a:stretch>
            <a:fillRect/>
          </a:stretch>
        </p:blipFill>
        <p:spPr>
          <a:xfrm>
            <a:off x="19259" y="762000"/>
            <a:ext cx="9124741" cy="5136035"/>
          </a:xfrm>
          <a:prstGeom prst="rect">
            <a:avLst/>
          </a:prstGeom>
        </p:spPr>
      </p:pic>
    </p:spTree>
    <p:extLst>
      <p:ext uri="{BB962C8B-B14F-4D97-AF65-F5344CB8AC3E}">
        <p14:creationId xmlns:p14="http://schemas.microsoft.com/office/powerpoint/2010/main" val="8529907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1187" y="42532"/>
            <a:ext cx="8810413" cy="6553200"/>
          </a:xfrm>
          <a:prstGeom prst="rect">
            <a:avLst/>
          </a:prstGeom>
        </p:spPr>
      </p:pic>
      <p:sp>
        <p:nvSpPr>
          <p:cNvPr id="7" name="Rektangel 3"/>
          <p:cNvSpPr/>
          <p:nvPr/>
        </p:nvSpPr>
        <p:spPr>
          <a:xfrm>
            <a:off x="4495800" y="6581001"/>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Dayspring</a:t>
            </a:r>
            <a:r>
              <a:rPr lang="nb-NO" sz="1200" dirty="0" smtClean="0"/>
              <a:t> T, </a:t>
            </a:r>
            <a:r>
              <a:rPr lang="nb-NO" sz="1200" dirty="0" err="1" smtClean="0"/>
              <a:t>Twitter</a:t>
            </a:r>
            <a:r>
              <a:rPr lang="nb-NO" sz="1200" dirty="0" smtClean="0"/>
              <a:t> slide</a:t>
            </a:r>
            <a:r>
              <a:rPr lang="nb-NO" sz="1200" dirty="0"/>
              <a:t> 12:10 </a:t>
            </a:r>
            <a:r>
              <a:rPr lang="nb-NO" sz="1200" dirty="0" smtClean="0"/>
              <a:t>AM Jan 9 </a:t>
            </a:r>
            <a:r>
              <a:rPr lang="nb-NO" sz="1200" dirty="0"/>
              <a:t>2020</a:t>
            </a:r>
          </a:p>
        </p:txBody>
      </p:sp>
    </p:spTree>
    <p:extLst>
      <p:ext uri="{BB962C8B-B14F-4D97-AF65-F5344CB8AC3E}">
        <p14:creationId xmlns:p14="http://schemas.microsoft.com/office/powerpoint/2010/main" val="1006445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457200"/>
            <a:ext cx="1393330" cy="369332"/>
          </a:xfrm>
          <a:prstGeom prst="rect">
            <a:avLst/>
          </a:prstGeom>
          <a:noFill/>
        </p:spPr>
        <p:txBody>
          <a:bodyPr wrap="none" rtlCol="0">
            <a:spAutoFit/>
          </a:bodyPr>
          <a:lstStyle/>
          <a:p>
            <a:r>
              <a:rPr lang="nb-NO" b="1" dirty="0" smtClean="0">
                <a:solidFill>
                  <a:srgbClr val="0070C0"/>
                </a:solidFill>
              </a:rPr>
              <a:t>LDL </a:t>
            </a:r>
            <a:r>
              <a:rPr lang="nb-NO" b="1" dirty="0" err="1" smtClean="0">
                <a:solidFill>
                  <a:srgbClr val="0070C0"/>
                </a:solidFill>
              </a:rPr>
              <a:t>particles</a:t>
            </a:r>
            <a:endParaRPr lang="en-US" b="1" dirty="0">
              <a:solidFill>
                <a:srgbClr val="0070C0"/>
              </a:solidFill>
            </a:endParaRPr>
          </a:p>
        </p:txBody>
      </p:sp>
      <p:sp>
        <p:nvSpPr>
          <p:cNvPr id="5" name="TextBox 4"/>
          <p:cNvSpPr txBox="1"/>
          <p:nvPr/>
        </p:nvSpPr>
        <p:spPr>
          <a:xfrm>
            <a:off x="3516093" y="457200"/>
            <a:ext cx="1920013" cy="369332"/>
          </a:xfrm>
          <a:prstGeom prst="rect">
            <a:avLst/>
          </a:prstGeom>
          <a:noFill/>
        </p:spPr>
        <p:txBody>
          <a:bodyPr wrap="none" rtlCol="0">
            <a:spAutoFit/>
          </a:bodyPr>
          <a:lstStyle/>
          <a:p>
            <a:r>
              <a:rPr lang="nb-NO" b="1" dirty="0" err="1" smtClean="0">
                <a:solidFill>
                  <a:srgbClr val="0070C0"/>
                </a:solidFill>
              </a:rPr>
              <a:t>Remnant</a:t>
            </a:r>
            <a:r>
              <a:rPr lang="nb-NO" b="1" dirty="0" smtClean="0">
                <a:solidFill>
                  <a:srgbClr val="0070C0"/>
                </a:solidFill>
              </a:rPr>
              <a:t> </a:t>
            </a:r>
            <a:r>
              <a:rPr lang="nb-NO" b="1" dirty="0" err="1" smtClean="0">
                <a:solidFill>
                  <a:srgbClr val="0070C0"/>
                </a:solidFill>
              </a:rPr>
              <a:t>particles</a:t>
            </a:r>
            <a:endParaRPr lang="en-US" b="1" dirty="0">
              <a:solidFill>
                <a:srgbClr val="0070C0"/>
              </a:solidFill>
            </a:endParaRPr>
          </a:p>
        </p:txBody>
      </p:sp>
      <p:sp>
        <p:nvSpPr>
          <p:cNvPr id="6" name="TextBox 5"/>
          <p:cNvSpPr txBox="1"/>
          <p:nvPr/>
        </p:nvSpPr>
        <p:spPr>
          <a:xfrm>
            <a:off x="6934200" y="457200"/>
            <a:ext cx="1531188" cy="369332"/>
          </a:xfrm>
          <a:prstGeom prst="rect">
            <a:avLst/>
          </a:prstGeom>
          <a:noFill/>
        </p:spPr>
        <p:txBody>
          <a:bodyPr wrap="none" rtlCol="0">
            <a:spAutoFit/>
          </a:bodyPr>
          <a:lstStyle/>
          <a:p>
            <a:r>
              <a:rPr lang="nb-NO" b="1" dirty="0" smtClean="0">
                <a:solidFill>
                  <a:srgbClr val="0070C0"/>
                </a:solidFill>
              </a:rPr>
              <a:t>Lp(a) </a:t>
            </a:r>
            <a:r>
              <a:rPr lang="nb-NO" b="1" dirty="0" err="1" smtClean="0">
                <a:solidFill>
                  <a:srgbClr val="0070C0"/>
                </a:solidFill>
              </a:rPr>
              <a:t>particles</a:t>
            </a:r>
            <a:endParaRPr lang="en-US" b="1" dirty="0">
              <a:solidFill>
                <a:srgbClr val="0070C0"/>
              </a:solidFill>
            </a:endParaRPr>
          </a:p>
        </p:txBody>
      </p:sp>
      <p:sp>
        <p:nvSpPr>
          <p:cNvPr id="7"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Nordestgaard</a:t>
            </a:r>
            <a:r>
              <a:rPr lang="nb-NO" sz="1200" dirty="0" smtClean="0"/>
              <a:t> BG </a:t>
            </a:r>
            <a:r>
              <a:rPr lang="nb-NO" sz="1200" dirty="0" err="1" smtClean="0"/>
              <a:t>Atherosclerosis</a:t>
            </a:r>
            <a:r>
              <a:rPr lang="nb-NO" sz="1200" dirty="0" smtClean="0"/>
              <a:t> 2020]</a:t>
            </a:r>
            <a:endParaRPr lang="nb-NO" sz="1200" dirty="0"/>
          </a:p>
        </p:txBody>
      </p:sp>
      <p:sp>
        <p:nvSpPr>
          <p:cNvPr id="8" name="TextBox 7"/>
          <p:cNvSpPr txBox="1"/>
          <p:nvPr/>
        </p:nvSpPr>
        <p:spPr>
          <a:xfrm>
            <a:off x="309966" y="990600"/>
            <a:ext cx="2495363" cy="1754326"/>
          </a:xfrm>
          <a:prstGeom prst="rect">
            <a:avLst/>
          </a:prstGeom>
          <a:noFill/>
        </p:spPr>
        <p:txBody>
          <a:bodyPr wrap="none" rtlCol="0">
            <a:spAutoFit/>
          </a:bodyPr>
          <a:lstStyle/>
          <a:p>
            <a:r>
              <a:rPr lang="nb-NO" dirty="0" smtClean="0"/>
              <a:t>The </a:t>
            </a:r>
            <a:r>
              <a:rPr lang="nb-NO" dirty="0" err="1" smtClean="0"/>
              <a:t>key</a:t>
            </a:r>
            <a:r>
              <a:rPr lang="nb-NO" dirty="0" smtClean="0"/>
              <a:t> </a:t>
            </a:r>
            <a:r>
              <a:rPr lang="nb-NO" dirty="0" err="1" smtClean="0"/>
              <a:t>component</a:t>
            </a:r>
            <a:endParaRPr lang="nb-NO" dirty="0" smtClean="0"/>
          </a:p>
          <a:p>
            <a:r>
              <a:rPr lang="nb-NO" dirty="0" err="1" smtClean="0"/>
              <a:t>Size</a:t>
            </a:r>
            <a:r>
              <a:rPr lang="nb-NO" dirty="0" smtClean="0"/>
              <a:t> </a:t>
            </a:r>
            <a:r>
              <a:rPr lang="nb-NO" dirty="0" err="1" smtClean="0"/>
              <a:t>doesn’t</a:t>
            </a:r>
            <a:r>
              <a:rPr lang="nb-NO" dirty="0" smtClean="0"/>
              <a:t> matter</a:t>
            </a:r>
          </a:p>
          <a:p>
            <a:r>
              <a:rPr lang="nb-NO" dirty="0" smtClean="0"/>
              <a:t>Ratios </a:t>
            </a:r>
            <a:r>
              <a:rPr lang="nb-NO" dirty="0" err="1" smtClean="0"/>
              <a:t>can</a:t>
            </a:r>
            <a:r>
              <a:rPr lang="nb-NO" dirty="0" smtClean="0"/>
              <a:t> be </a:t>
            </a:r>
            <a:r>
              <a:rPr lang="nb-NO" dirty="0" err="1" smtClean="0"/>
              <a:t>misleading</a:t>
            </a:r>
            <a:endParaRPr lang="nb-NO" dirty="0" smtClean="0"/>
          </a:p>
          <a:p>
            <a:endParaRPr lang="nb-NO" dirty="0"/>
          </a:p>
          <a:p>
            <a:r>
              <a:rPr lang="nb-NO" dirty="0" smtClean="0"/>
              <a:t>Residual risk?</a:t>
            </a:r>
          </a:p>
          <a:p>
            <a:r>
              <a:rPr lang="nb-NO" dirty="0" err="1" smtClean="0"/>
              <a:t>Poor</a:t>
            </a:r>
            <a:r>
              <a:rPr lang="nb-NO" dirty="0" smtClean="0"/>
              <a:t> </a:t>
            </a:r>
            <a:r>
              <a:rPr lang="nb-NO" dirty="0" err="1" smtClean="0"/>
              <a:t>treatment</a:t>
            </a:r>
            <a:r>
              <a:rPr lang="nb-NO" dirty="0" smtClean="0"/>
              <a:t> </a:t>
            </a:r>
            <a:r>
              <a:rPr lang="nb-NO" dirty="0" err="1" smtClean="0"/>
              <a:t>effect</a:t>
            </a:r>
            <a:r>
              <a:rPr lang="nb-NO" dirty="0" smtClean="0"/>
              <a:t>?</a:t>
            </a:r>
          </a:p>
        </p:txBody>
      </p:sp>
      <p:sp>
        <p:nvSpPr>
          <p:cNvPr id="9" name="TextBox 8"/>
          <p:cNvSpPr txBox="1"/>
          <p:nvPr/>
        </p:nvSpPr>
        <p:spPr>
          <a:xfrm>
            <a:off x="3531094" y="990600"/>
            <a:ext cx="2117054" cy="646331"/>
          </a:xfrm>
          <a:prstGeom prst="rect">
            <a:avLst/>
          </a:prstGeom>
          <a:noFill/>
        </p:spPr>
        <p:txBody>
          <a:bodyPr wrap="none" rtlCol="0">
            <a:spAutoFit/>
          </a:bodyPr>
          <a:lstStyle/>
          <a:p>
            <a:r>
              <a:rPr lang="nb-NO" dirty="0" smtClean="0"/>
              <a:t>Nonfasting </a:t>
            </a:r>
            <a:r>
              <a:rPr lang="nb-NO" dirty="0" err="1" smtClean="0"/>
              <a:t>state</a:t>
            </a:r>
            <a:endParaRPr lang="nb-NO" dirty="0" smtClean="0"/>
          </a:p>
          <a:p>
            <a:r>
              <a:rPr lang="nb-NO" dirty="0" err="1" smtClean="0"/>
              <a:t>Assays</a:t>
            </a:r>
            <a:r>
              <a:rPr lang="nb-NO" dirty="0"/>
              <a:t> </a:t>
            </a:r>
            <a:r>
              <a:rPr lang="nb-NO" dirty="0" smtClean="0"/>
              <a:t>or </a:t>
            </a:r>
            <a:r>
              <a:rPr lang="nb-NO" dirty="0" err="1" smtClean="0"/>
              <a:t>calculation</a:t>
            </a:r>
            <a:endParaRPr lang="nb-NO" dirty="0" smtClean="0"/>
          </a:p>
        </p:txBody>
      </p:sp>
      <p:sp>
        <p:nvSpPr>
          <p:cNvPr id="10" name="TextBox 9"/>
          <p:cNvSpPr txBox="1"/>
          <p:nvPr/>
        </p:nvSpPr>
        <p:spPr>
          <a:xfrm>
            <a:off x="381000" y="4923472"/>
            <a:ext cx="5267148" cy="1477328"/>
          </a:xfrm>
          <a:prstGeom prst="rect">
            <a:avLst/>
          </a:prstGeom>
          <a:noFill/>
          <a:ln>
            <a:solidFill>
              <a:schemeClr val="tx1"/>
            </a:solidFill>
          </a:ln>
        </p:spPr>
        <p:txBody>
          <a:bodyPr wrap="none" rtlCol="0">
            <a:spAutoFit/>
          </a:bodyPr>
          <a:lstStyle/>
          <a:p>
            <a:r>
              <a:rPr lang="nb-NO" b="1" dirty="0" err="1" smtClean="0">
                <a:solidFill>
                  <a:srgbClr val="0070C0"/>
                </a:solidFill>
              </a:rPr>
              <a:t>Remnant</a:t>
            </a:r>
            <a:r>
              <a:rPr lang="nb-NO" b="1" dirty="0" smtClean="0">
                <a:solidFill>
                  <a:srgbClr val="0070C0"/>
                </a:solidFill>
              </a:rPr>
              <a:t>-C</a:t>
            </a:r>
            <a:r>
              <a:rPr lang="nb-NO" dirty="0" smtClean="0"/>
              <a:t> = TC – HDL-C – LDL-C </a:t>
            </a:r>
            <a:r>
              <a:rPr lang="nb-NO" dirty="0" smtClean="0">
                <a:solidFill>
                  <a:schemeClr val="bg1">
                    <a:lumMod val="50000"/>
                  </a:schemeClr>
                </a:solidFill>
              </a:rPr>
              <a:t>= Non-HDL-C – LDL-C</a:t>
            </a:r>
            <a:endParaRPr lang="nb-NO" dirty="0">
              <a:solidFill>
                <a:schemeClr val="bg1">
                  <a:lumMod val="50000"/>
                </a:schemeClr>
              </a:solidFill>
            </a:endParaRPr>
          </a:p>
          <a:p>
            <a:endParaRPr lang="nb-NO" dirty="0" smtClean="0"/>
          </a:p>
          <a:p>
            <a:r>
              <a:rPr lang="nb-NO" i="1" dirty="0" smtClean="0"/>
              <a:t>LDL-C </a:t>
            </a:r>
            <a:r>
              <a:rPr lang="nb-NO" i="1" dirty="0" err="1" smtClean="0"/>
              <a:t>should</a:t>
            </a:r>
            <a:r>
              <a:rPr lang="nb-NO" i="1" dirty="0" smtClean="0"/>
              <a:t> be ‘</a:t>
            </a:r>
            <a:r>
              <a:rPr lang="nb-NO" i="1" dirty="0" err="1" smtClean="0"/>
              <a:t>direct</a:t>
            </a:r>
            <a:r>
              <a:rPr lang="nb-NO" i="1" dirty="0" smtClean="0"/>
              <a:t> </a:t>
            </a:r>
            <a:r>
              <a:rPr lang="nb-NO" i="1" dirty="0" err="1" smtClean="0"/>
              <a:t>measurement</a:t>
            </a:r>
            <a:r>
              <a:rPr lang="nb-NO" i="1" dirty="0" smtClean="0"/>
              <a:t>’</a:t>
            </a:r>
          </a:p>
          <a:p>
            <a:r>
              <a:rPr lang="nb-NO" i="1" dirty="0" smtClean="0"/>
              <a:t>If </a:t>
            </a:r>
            <a:r>
              <a:rPr lang="nb-NO" i="1" dirty="0" err="1" smtClean="0"/>
              <a:t>Friedewald</a:t>
            </a:r>
            <a:r>
              <a:rPr lang="nb-NO" i="1" dirty="0"/>
              <a:t>:</a:t>
            </a:r>
            <a:r>
              <a:rPr lang="nb-NO" i="1" dirty="0" smtClean="0"/>
              <a:t> </a:t>
            </a:r>
            <a:r>
              <a:rPr lang="nb-NO" i="1" dirty="0" err="1" smtClean="0"/>
              <a:t>no</a:t>
            </a:r>
            <a:r>
              <a:rPr lang="nb-NO" i="1" dirty="0" smtClean="0"/>
              <a:t> </a:t>
            </a:r>
            <a:r>
              <a:rPr lang="nb-NO" i="1" dirty="0" err="1" smtClean="0"/>
              <a:t>additional</a:t>
            </a:r>
            <a:r>
              <a:rPr lang="nb-NO" i="1" dirty="0" smtClean="0"/>
              <a:t> </a:t>
            </a:r>
            <a:r>
              <a:rPr lang="nb-NO" i="1" dirty="0" err="1" smtClean="0"/>
              <a:t>clinical</a:t>
            </a:r>
            <a:r>
              <a:rPr lang="nb-NO" i="1" dirty="0" smtClean="0"/>
              <a:t> </a:t>
            </a:r>
            <a:r>
              <a:rPr lang="nb-NO" i="1" dirty="0" err="1" smtClean="0"/>
              <a:t>information</a:t>
            </a:r>
            <a:endParaRPr lang="nb-NO" i="1" dirty="0" smtClean="0"/>
          </a:p>
          <a:p>
            <a:r>
              <a:rPr lang="nb-NO" i="1" dirty="0" err="1" smtClean="0"/>
              <a:t>Does</a:t>
            </a:r>
            <a:r>
              <a:rPr lang="nb-NO" i="1" dirty="0" smtClean="0"/>
              <a:t> not </a:t>
            </a:r>
            <a:r>
              <a:rPr lang="nb-NO" i="1" dirty="0" err="1" smtClean="0"/>
              <a:t>contain</a:t>
            </a:r>
            <a:r>
              <a:rPr lang="nb-NO" i="1" dirty="0" smtClean="0"/>
              <a:t> Lp(a)-C</a:t>
            </a:r>
          </a:p>
        </p:txBody>
      </p:sp>
      <p:sp>
        <p:nvSpPr>
          <p:cNvPr id="11" name="TextBox 10"/>
          <p:cNvSpPr txBox="1"/>
          <p:nvPr/>
        </p:nvSpPr>
        <p:spPr>
          <a:xfrm>
            <a:off x="381000" y="3429000"/>
            <a:ext cx="4647747" cy="1200329"/>
          </a:xfrm>
          <a:prstGeom prst="rect">
            <a:avLst/>
          </a:prstGeom>
          <a:noFill/>
          <a:ln>
            <a:solidFill>
              <a:schemeClr val="tx1"/>
            </a:solidFill>
          </a:ln>
        </p:spPr>
        <p:txBody>
          <a:bodyPr wrap="none" rtlCol="0">
            <a:spAutoFit/>
          </a:bodyPr>
          <a:lstStyle/>
          <a:p>
            <a:r>
              <a:rPr lang="nb-NO" b="1" dirty="0" smtClean="0">
                <a:solidFill>
                  <a:srgbClr val="0070C0"/>
                </a:solidFill>
              </a:rPr>
              <a:t>Non-HDL-C</a:t>
            </a:r>
            <a:r>
              <a:rPr lang="nb-NO" dirty="0" smtClean="0"/>
              <a:t> = TC – HDL-C </a:t>
            </a:r>
            <a:r>
              <a:rPr lang="nb-NO" dirty="0" smtClean="0">
                <a:solidFill>
                  <a:schemeClr val="bg1">
                    <a:lumMod val="50000"/>
                  </a:schemeClr>
                </a:solidFill>
              </a:rPr>
              <a:t>= </a:t>
            </a:r>
            <a:r>
              <a:rPr lang="nb-NO" dirty="0" err="1" smtClean="0">
                <a:solidFill>
                  <a:schemeClr val="bg1">
                    <a:lumMod val="50000"/>
                  </a:schemeClr>
                </a:solidFill>
              </a:rPr>
              <a:t>Remnant</a:t>
            </a:r>
            <a:r>
              <a:rPr lang="nb-NO" dirty="0" smtClean="0">
                <a:solidFill>
                  <a:schemeClr val="bg1">
                    <a:lumMod val="50000"/>
                  </a:schemeClr>
                </a:solidFill>
              </a:rPr>
              <a:t>-C + LDL-C</a:t>
            </a:r>
          </a:p>
          <a:p>
            <a:endParaRPr lang="nb-NO" dirty="0"/>
          </a:p>
          <a:p>
            <a:r>
              <a:rPr lang="nb-NO" i="1" dirty="0" err="1" smtClean="0"/>
              <a:t>Additional</a:t>
            </a:r>
            <a:r>
              <a:rPr lang="nb-NO" i="1" dirty="0" smtClean="0"/>
              <a:t> </a:t>
            </a:r>
            <a:r>
              <a:rPr lang="nb-NO" i="1" dirty="0" err="1" smtClean="0"/>
              <a:t>clinical</a:t>
            </a:r>
            <a:r>
              <a:rPr lang="nb-NO" i="1" dirty="0" smtClean="0"/>
              <a:t> </a:t>
            </a:r>
            <a:r>
              <a:rPr lang="nb-NO" i="1" dirty="0" err="1" smtClean="0"/>
              <a:t>information</a:t>
            </a:r>
            <a:endParaRPr lang="nb-NO" i="1" dirty="0" smtClean="0"/>
          </a:p>
          <a:p>
            <a:r>
              <a:rPr lang="nb-NO" i="1" dirty="0" err="1" smtClean="0"/>
              <a:t>Contains</a:t>
            </a:r>
            <a:r>
              <a:rPr lang="nb-NO" i="1" dirty="0" smtClean="0"/>
              <a:t> Lp(a)-C</a:t>
            </a:r>
            <a:endParaRPr lang="nb-NO" i="1" dirty="0"/>
          </a:p>
        </p:txBody>
      </p:sp>
      <p:sp>
        <p:nvSpPr>
          <p:cNvPr id="13" name="TextBox 12"/>
          <p:cNvSpPr txBox="1"/>
          <p:nvPr/>
        </p:nvSpPr>
        <p:spPr>
          <a:xfrm>
            <a:off x="6843213" y="994799"/>
            <a:ext cx="1751249" cy="923330"/>
          </a:xfrm>
          <a:prstGeom prst="rect">
            <a:avLst/>
          </a:prstGeom>
          <a:noFill/>
        </p:spPr>
        <p:txBody>
          <a:bodyPr wrap="none" rtlCol="0">
            <a:spAutoFit/>
          </a:bodyPr>
          <a:lstStyle/>
          <a:p>
            <a:r>
              <a:rPr lang="nb-NO" dirty="0" smtClean="0"/>
              <a:t>KIV-2 </a:t>
            </a:r>
            <a:r>
              <a:rPr lang="nb-NO" dirty="0" err="1" smtClean="0"/>
              <a:t>repeats</a:t>
            </a:r>
            <a:endParaRPr lang="nb-NO" dirty="0" smtClean="0"/>
          </a:p>
          <a:p>
            <a:r>
              <a:rPr lang="nb-NO" dirty="0" err="1" smtClean="0"/>
              <a:t>Statins</a:t>
            </a:r>
            <a:r>
              <a:rPr lang="nb-NO" dirty="0" smtClean="0"/>
              <a:t> </a:t>
            </a:r>
            <a:r>
              <a:rPr lang="nb-NO" dirty="0" err="1" smtClean="0"/>
              <a:t>vs</a:t>
            </a:r>
            <a:r>
              <a:rPr lang="nb-NO" dirty="0" smtClean="0"/>
              <a:t> PCSK9i</a:t>
            </a:r>
          </a:p>
          <a:p>
            <a:r>
              <a:rPr lang="nb-NO" dirty="0" err="1" smtClean="0"/>
              <a:t>Drugs</a:t>
            </a:r>
            <a:r>
              <a:rPr lang="nb-NO" dirty="0" smtClean="0"/>
              <a:t> </a:t>
            </a:r>
            <a:r>
              <a:rPr lang="nb-NO" dirty="0" err="1" smtClean="0"/>
              <a:t>coming</a:t>
            </a:r>
            <a:endParaRPr lang="nb-NO" dirty="0" smtClean="0"/>
          </a:p>
        </p:txBody>
      </p:sp>
      <p:sp>
        <p:nvSpPr>
          <p:cNvPr id="14" name="TextBox 13"/>
          <p:cNvSpPr txBox="1"/>
          <p:nvPr/>
        </p:nvSpPr>
        <p:spPr>
          <a:xfrm>
            <a:off x="5648148" y="5477470"/>
            <a:ext cx="2300630" cy="369332"/>
          </a:xfrm>
          <a:prstGeom prst="rect">
            <a:avLst/>
          </a:prstGeom>
          <a:noFill/>
        </p:spPr>
        <p:txBody>
          <a:bodyPr wrap="none" rtlCol="0">
            <a:spAutoFit/>
          </a:bodyPr>
          <a:lstStyle/>
          <a:p>
            <a:r>
              <a:rPr lang="nb-NO" b="1" dirty="0" smtClean="0">
                <a:solidFill>
                  <a:srgbClr val="0070C0"/>
                </a:solidFill>
              </a:rPr>
              <a:t>VLDL and IDL </a:t>
            </a:r>
            <a:r>
              <a:rPr lang="nb-NO" b="1" dirty="0" err="1" smtClean="0">
                <a:solidFill>
                  <a:srgbClr val="0070C0"/>
                </a:solidFill>
              </a:rPr>
              <a:t>particles</a:t>
            </a:r>
            <a:endParaRPr lang="en-US" b="1" dirty="0">
              <a:solidFill>
                <a:srgbClr val="0070C0"/>
              </a:solidFill>
            </a:endParaRPr>
          </a:p>
        </p:txBody>
      </p:sp>
    </p:spTree>
    <p:extLst>
      <p:ext uri="{BB962C8B-B14F-4D97-AF65-F5344CB8AC3E}">
        <p14:creationId xmlns:p14="http://schemas.microsoft.com/office/powerpoint/2010/main" val="9262890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Dayspring</a:t>
            </a:r>
            <a:r>
              <a:rPr lang="nb-NO" sz="1200" dirty="0" smtClean="0"/>
              <a:t> T, </a:t>
            </a:r>
            <a:r>
              <a:rPr lang="nb-NO" sz="1200" dirty="0" err="1" smtClean="0"/>
              <a:t>Twitter</a:t>
            </a:r>
            <a:r>
              <a:rPr lang="nb-NO" sz="1200" dirty="0" smtClean="0"/>
              <a:t> slide </a:t>
            </a:r>
            <a:r>
              <a:rPr lang="nb-NO" sz="1200" dirty="0"/>
              <a:t>1:12 </a:t>
            </a:r>
            <a:r>
              <a:rPr lang="nb-NO" sz="1200" dirty="0" smtClean="0"/>
              <a:t>AM Jan 11 </a:t>
            </a:r>
            <a:r>
              <a:rPr lang="nb-NO" sz="1200" dirty="0"/>
              <a:t>2020]</a:t>
            </a:r>
          </a:p>
        </p:txBody>
      </p:sp>
      <p:pic>
        <p:nvPicPr>
          <p:cNvPr id="2" name="Picture 1"/>
          <p:cNvPicPr>
            <a:picLocks noChangeAspect="1"/>
          </p:cNvPicPr>
          <p:nvPr/>
        </p:nvPicPr>
        <p:blipFill>
          <a:blip r:embed="rId3"/>
          <a:stretch>
            <a:fillRect/>
          </a:stretch>
        </p:blipFill>
        <p:spPr>
          <a:xfrm>
            <a:off x="609600" y="359977"/>
            <a:ext cx="8153400" cy="6138287"/>
          </a:xfrm>
          <a:prstGeom prst="rect">
            <a:avLst/>
          </a:prstGeom>
        </p:spPr>
      </p:pic>
    </p:spTree>
    <p:extLst>
      <p:ext uri="{BB962C8B-B14F-4D97-AF65-F5344CB8AC3E}">
        <p14:creationId xmlns:p14="http://schemas.microsoft.com/office/powerpoint/2010/main" val="38838203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Dayspring</a:t>
            </a:r>
            <a:r>
              <a:rPr lang="nb-NO" sz="1200" dirty="0" smtClean="0"/>
              <a:t> T, </a:t>
            </a:r>
            <a:r>
              <a:rPr lang="nb-NO" sz="1200" dirty="0" err="1" smtClean="0"/>
              <a:t>Twitter</a:t>
            </a:r>
            <a:r>
              <a:rPr lang="nb-NO" sz="1200" dirty="0" smtClean="0"/>
              <a:t> slide </a:t>
            </a:r>
            <a:r>
              <a:rPr lang="nb-NO" sz="1200" dirty="0"/>
              <a:t>2</a:t>
            </a:r>
            <a:r>
              <a:rPr lang="nb-NO" sz="1200" dirty="0" smtClean="0"/>
              <a:t>:47 </a:t>
            </a:r>
            <a:r>
              <a:rPr lang="nb-NO" sz="1200" dirty="0"/>
              <a:t>P</a:t>
            </a:r>
            <a:r>
              <a:rPr lang="nb-NO" sz="1200" dirty="0" smtClean="0"/>
              <a:t>M Jan 25 </a:t>
            </a:r>
            <a:r>
              <a:rPr lang="nb-NO" sz="1200" dirty="0"/>
              <a:t>2020]</a:t>
            </a:r>
          </a:p>
        </p:txBody>
      </p:sp>
      <p:pic>
        <p:nvPicPr>
          <p:cNvPr id="3" name="Picture 2"/>
          <p:cNvPicPr>
            <a:picLocks noChangeAspect="1"/>
          </p:cNvPicPr>
          <p:nvPr/>
        </p:nvPicPr>
        <p:blipFill>
          <a:blip r:embed="rId3"/>
          <a:stretch>
            <a:fillRect/>
          </a:stretch>
        </p:blipFill>
        <p:spPr>
          <a:xfrm>
            <a:off x="304800" y="73144"/>
            <a:ext cx="8534400" cy="6396767"/>
          </a:xfrm>
          <a:prstGeom prst="rect">
            <a:avLst/>
          </a:prstGeom>
        </p:spPr>
      </p:pic>
    </p:spTree>
    <p:extLst>
      <p:ext uri="{BB962C8B-B14F-4D97-AF65-F5344CB8AC3E}">
        <p14:creationId xmlns:p14="http://schemas.microsoft.com/office/powerpoint/2010/main" val="1633349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Nordestgaard</a:t>
            </a:r>
            <a:r>
              <a:rPr lang="nb-NO" sz="1200" dirty="0" smtClean="0"/>
              <a:t> BG </a:t>
            </a:r>
            <a:r>
              <a:rPr lang="nb-NO" sz="1200" dirty="0" err="1" smtClean="0"/>
              <a:t>Atherosclerosis</a:t>
            </a:r>
            <a:r>
              <a:rPr lang="nb-NO" sz="1200" dirty="0" smtClean="0"/>
              <a:t> 2020]</a:t>
            </a:r>
            <a:endParaRPr lang="nb-NO" sz="1200" dirty="0"/>
          </a:p>
        </p:txBody>
      </p:sp>
      <p:pic>
        <p:nvPicPr>
          <p:cNvPr id="2" name="Picture 1"/>
          <p:cNvPicPr>
            <a:picLocks noChangeAspect="1"/>
          </p:cNvPicPr>
          <p:nvPr/>
        </p:nvPicPr>
        <p:blipFill>
          <a:blip r:embed="rId3"/>
          <a:stretch>
            <a:fillRect/>
          </a:stretch>
        </p:blipFill>
        <p:spPr>
          <a:xfrm>
            <a:off x="1524000" y="1905000"/>
            <a:ext cx="6772789" cy="4391025"/>
          </a:xfrm>
          <a:prstGeom prst="rect">
            <a:avLst/>
          </a:prstGeom>
          <a:ln>
            <a:solidFill>
              <a:schemeClr val="tx1"/>
            </a:solidFill>
          </a:ln>
        </p:spPr>
      </p:pic>
      <p:sp>
        <p:nvSpPr>
          <p:cNvPr id="4" name="Rectangle 3"/>
          <p:cNvSpPr/>
          <p:nvPr/>
        </p:nvSpPr>
        <p:spPr>
          <a:xfrm>
            <a:off x="1685411" y="4402348"/>
            <a:ext cx="6096000" cy="228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48189" y="4326148"/>
            <a:ext cx="716863" cy="369332"/>
          </a:xfrm>
          <a:prstGeom prst="rect">
            <a:avLst/>
          </a:prstGeom>
          <a:noFill/>
        </p:spPr>
        <p:txBody>
          <a:bodyPr wrap="none" rtlCol="0">
            <a:spAutoFit/>
          </a:bodyPr>
          <a:lstStyle/>
          <a:p>
            <a:r>
              <a:rPr lang="nb-NO" b="1" dirty="0" smtClean="0">
                <a:solidFill>
                  <a:srgbClr val="0070C0"/>
                </a:solidFill>
              </a:rPr>
              <a:t>LDL-C</a:t>
            </a:r>
            <a:endParaRPr lang="en-US" b="1" dirty="0">
              <a:solidFill>
                <a:srgbClr val="0070C0"/>
              </a:solidFill>
            </a:endParaRPr>
          </a:p>
        </p:txBody>
      </p:sp>
      <p:sp>
        <p:nvSpPr>
          <p:cNvPr id="3" name="TextBox 2"/>
          <p:cNvSpPr txBox="1"/>
          <p:nvPr/>
        </p:nvSpPr>
        <p:spPr>
          <a:xfrm>
            <a:off x="21770" y="24250"/>
            <a:ext cx="8479565" cy="1384995"/>
          </a:xfrm>
          <a:prstGeom prst="rect">
            <a:avLst/>
          </a:prstGeom>
          <a:noFill/>
        </p:spPr>
        <p:txBody>
          <a:bodyPr wrap="none" rtlCol="0">
            <a:spAutoFit/>
          </a:bodyPr>
          <a:lstStyle/>
          <a:p>
            <a:r>
              <a:rPr lang="nb-NO" sz="2800" b="1" dirty="0" smtClean="0"/>
              <a:t>Comprehensive testing of Als </a:t>
            </a:r>
            <a:r>
              <a:rPr lang="nb-NO" sz="2800" b="1" dirty="0" err="1" smtClean="0"/>
              <a:t>should</a:t>
            </a:r>
            <a:r>
              <a:rPr lang="nb-NO" sz="2800" b="1" dirty="0" smtClean="0"/>
              <a:t> </a:t>
            </a:r>
            <a:r>
              <a:rPr lang="nb-NO" sz="2800" b="1" dirty="0" err="1" smtClean="0"/>
              <a:t>use</a:t>
            </a:r>
            <a:r>
              <a:rPr lang="nb-NO" sz="2800" b="1" dirty="0" smtClean="0"/>
              <a:t> a biomarker, </a:t>
            </a:r>
          </a:p>
          <a:p>
            <a:r>
              <a:rPr lang="nb-NO" sz="2800" b="1" dirty="0" smtClean="0"/>
              <a:t>or panel of biomarkers, to </a:t>
            </a:r>
            <a:r>
              <a:rPr lang="nb-NO" sz="2800" b="1" dirty="0" err="1" smtClean="0"/>
              <a:t>assess</a:t>
            </a:r>
            <a:r>
              <a:rPr lang="nb-NO" sz="2800" b="1" dirty="0" smtClean="0"/>
              <a:t> risk of ASCVD </a:t>
            </a:r>
          </a:p>
          <a:p>
            <a:r>
              <a:rPr lang="nb-NO" sz="2800" b="1" dirty="0" err="1" smtClean="0"/>
              <a:t>associated</a:t>
            </a:r>
            <a:r>
              <a:rPr lang="nb-NO" sz="2800" b="1" dirty="0" smtClean="0"/>
              <a:t> </a:t>
            </a:r>
            <a:r>
              <a:rPr lang="nb-NO" sz="2800" b="1" dirty="0" err="1" smtClean="0"/>
              <a:t>with</a:t>
            </a:r>
            <a:r>
              <a:rPr lang="nb-NO" sz="2800" b="1" dirty="0" smtClean="0"/>
              <a:t> LDL-p(and </a:t>
            </a:r>
            <a:r>
              <a:rPr lang="nb-NO" sz="2800" b="1" dirty="0" err="1" smtClean="0"/>
              <a:t>remnant</a:t>
            </a:r>
            <a:r>
              <a:rPr lang="nb-NO" sz="2800" b="1" dirty="0" smtClean="0"/>
              <a:t> and Lp(a)-p)</a:t>
            </a:r>
            <a:endParaRPr lang="en-US" sz="2800" b="1" dirty="0"/>
          </a:p>
        </p:txBody>
      </p:sp>
      <p:sp>
        <p:nvSpPr>
          <p:cNvPr id="7" name="TextBox 6"/>
          <p:cNvSpPr txBox="1"/>
          <p:nvPr/>
        </p:nvSpPr>
        <p:spPr>
          <a:xfrm>
            <a:off x="2514600" y="1780118"/>
            <a:ext cx="2814104" cy="461665"/>
          </a:xfrm>
          <a:prstGeom prst="rect">
            <a:avLst/>
          </a:prstGeom>
          <a:solidFill>
            <a:schemeClr val="bg1">
              <a:lumMod val="85000"/>
            </a:schemeClr>
          </a:solidFill>
          <a:effectLst>
            <a:softEdge rad="63500"/>
          </a:effectLst>
        </p:spPr>
        <p:txBody>
          <a:bodyPr wrap="none" rtlCol="0">
            <a:spAutoFit/>
          </a:bodyPr>
          <a:lstStyle/>
          <a:p>
            <a:r>
              <a:rPr lang="nb-NO" sz="2400" b="1" dirty="0" smtClean="0">
                <a:solidFill>
                  <a:srgbClr val="0070C0"/>
                </a:solidFill>
              </a:rPr>
              <a:t>In </a:t>
            </a:r>
            <a:r>
              <a:rPr lang="nb-NO" sz="2400" b="1" dirty="0" err="1" smtClean="0">
                <a:solidFill>
                  <a:srgbClr val="0070C0"/>
                </a:solidFill>
              </a:rPr>
              <a:t>the</a:t>
            </a:r>
            <a:r>
              <a:rPr lang="nb-NO" sz="2400" b="1" dirty="0" smtClean="0">
                <a:solidFill>
                  <a:srgbClr val="0070C0"/>
                </a:solidFill>
              </a:rPr>
              <a:t> </a:t>
            </a:r>
            <a:r>
              <a:rPr lang="nb-NO" sz="2400" b="1" dirty="0" err="1" smtClean="0">
                <a:solidFill>
                  <a:srgbClr val="0070C0"/>
                </a:solidFill>
              </a:rPr>
              <a:t>clinical</a:t>
            </a:r>
            <a:r>
              <a:rPr lang="nb-NO" sz="2400" b="1" dirty="0" smtClean="0">
                <a:solidFill>
                  <a:srgbClr val="0070C0"/>
                </a:solidFill>
              </a:rPr>
              <a:t> setting</a:t>
            </a:r>
            <a:endParaRPr lang="en-US" sz="2400" b="1" dirty="0">
              <a:solidFill>
                <a:srgbClr val="0070C0"/>
              </a:solidFill>
            </a:endParaRPr>
          </a:p>
        </p:txBody>
      </p:sp>
    </p:spTree>
    <p:extLst>
      <p:ext uri="{BB962C8B-B14F-4D97-AF65-F5344CB8AC3E}">
        <p14:creationId xmlns:p14="http://schemas.microsoft.com/office/powerpoint/2010/main" val="3435094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2405839" y="2644170"/>
            <a:ext cx="4332340" cy="830997"/>
          </a:xfrm>
          <a:prstGeom prst="rect">
            <a:avLst/>
          </a:prstGeom>
          <a:noFill/>
        </p:spPr>
        <p:txBody>
          <a:bodyPr wrap="none" rtlCol="0">
            <a:spAutoFit/>
          </a:bodyPr>
          <a:lstStyle/>
          <a:p>
            <a:pPr algn="ctr"/>
            <a:r>
              <a:rPr lang="nb-NO" sz="4800" dirty="0" err="1" smtClean="0">
                <a:solidFill>
                  <a:schemeClr val="bg1"/>
                </a:solidFill>
              </a:rPr>
              <a:t>What</a:t>
            </a:r>
            <a:r>
              <a:rPr lang="nb-NO" sz="4800" dirty="0" smtClean="0">
                <a:solidFill>
                  <a:schemeClr val="bg1"/>
                </a:solidFill>
              </a:rPr>
              <a:t> is </a:t>
            </a:r>
            <a:r>
              <a:rPr lang="nb-NO" sz="4800" dirty="0" err="1" smtClean="0">
                <a:solidFill>
                  <a:schemeClr val="bg1"/>
                </a:solidFill>
              </a:rPr>
              <a:t>the</a:t>
            </a:r>
            <a:r>
              <a:rPr lang="nb-NO" sz="4800" dirty="0" smtClean="0">
                <a:solidFill>
                  <a:schemeClr val="bg1"/>
                </a:solidFill>
              </a:rPr>
              <a:t> SLP?</a:t>
            </a:r>
            <a:endParaRPr lang="en-US" sz="4800" dirty="0">
              <a:solidFill>
                <a:schemeClr val="bg1"/>
              </a:solidFill>
            </a:endParaRPr>
          </a:p>
        </p:txBody>
      </p:sp>
    </p:spTree>
    <p:extLst>
      <p:ext uri="{BB962C8B-B14F-4D97-AF65-F5344CB8AC3E}">
        <p14:creationId xmlns:p14="http://schemas.microsoft.com/office/powerpoint/2010/main" val="849354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Nordestgaard</a:t>
            </a:r>
            <a:r>
              <a:rPr lang="nb-NO" sz="1200" dirty="0" smtClean="0"/>
              <a:t> BG </a:t>
            </a:r>
            <a:r>
              <a:rPr lang="nb-NO" sz="1200" dirty="0" err="1" smtClean="0"/>
              <a:t>Atherosclerosis</a:t>
            </a:r>
            <a:r>
              <a:rPr lang="nb-NO" sz="1200" dirty="0" smtClean="0"/>
              <a:t> 2020]</a:t>
            </a:r>
            <a:endParaRPr lang="nb-NO" sz="1200" dirty="0"/>
          </a:p>
        </p:txBody>
      </p:sp>
      <p:pic>
        <p:nvPicPr>
          <p:cNvPr id="2" name="Picture 1"/>
          <p:cNvPicPr>
            <a:picLocks noChangeAspect="1"/>
          </p:cNvPicPr>
          <p:nvPr/>
        </p:nvPicPr>
        <p:blipFill>
          <a:blip r:embed="rId3"/>
          <a:stretch>
            <a:fillRect/>
          </a:stretch>
        </p:blipFill>
        <p:spPr>
          <a:xfrm>
            <a:off x="1447800" y="1741294"/>
            <a:ext cx="6772789" cy="4391025"/>
          </a:xfrm>
          <a:prstGeom prst="rect">
            <a:avLst/>
          </a:prstGeom>
          <a:ln>
            <a:solidFill>
              <a:schemeClr val="tx1"/>
            </a:solidFill>
          </a:ln>
        </p:spPr>
      </p:pic>
      <p:sp>
        <p:nvSpPr>
          <p:cNvPr id="3" name="Rectangle 2"/>
          <p:cNvSpPr/>
          <p:nvPr/>
        </p:nvSpPr>
        <p:spPr>
          <a:xfrm>
            <a:off x="1637908" y="3563332"/>
            <a:ext cx="718793" cy="90497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2400" y="3027976"/>
            <a:ext cx="2114618" cy="369332"/>
          </a:xfrm>
          <a:prstGeom prst="rect">
            <a:avLst/>
          </a:prstGeom>
          <a:solidFill>
            <a:schemeClr val="bg1">
              <a:lumMod val="85000"/>
            </a:schemeClr>
          </a:solidFill>
          <a:effectLst>
            <a:softEdge rad="63500"/>
          </a:effectLst>
        </p:spPr>
        <p:txBody>
          <a:bodyPr wrap="none" rtlCol="0">
            <a:spAutoFit/>
          </a:bodyPr>
          <a:lstStyle/>
          <a:p>
            <a:r>
              <a:rPr lang="nb-NO" b="1" dirty="0" smtClean="0">
                <a:solidFill>
                  <a:srgbClr val="0070C0"/>
                </a:solidFill>
              </a:rPr>
              <a:t>LDL-C by </a:t>
            </a:r>
            <a:r>
              <a:rPr lang="nb-NO" b="1" dirty="0" err="1" smtClean="0">
                <a:solidFill>
                  <a:srgbClr val="0070C0"/>
                </a:solidFill>
              </a:rPr>
              <a:t>Friedewald</a:t>
            </a:r>
            <a:endParaRPr lang="en-US" b="1" dirty="0">
              <a:solidFill>
                <a:srgbClr val="0070C0"/>
              </a:solidFill>
            </a:endParaRPr>
          </a:p>
        </p:txBody>
      </p:sp>
      <p:sp>
        <p:nvSpPr>
          <p:cNvPr id="7" name="TextBox 6"/>
          <p:cNvSpPr txBox="1"/>
          <p:nvPr/>
        </p:nvSpPr>
        <p:spPr>
          <a:xfrm>
            <a:off x="21770" y="24250"/>
            <a:ext cx="8391721" cy="1384995"/>
          </a:xfrm>
          <a:prstGeom prst="rect">
            <a:avLst/>
          </a:prstGeom>
          <a:noFill/>
        </p:spPr>
        <p:txBody>
          <a:bodyPr wrap="none" rtlCol="0">
            <a:spAutoFit/>
          </a:bodyPr>
          <a:lstStyle/>
          <a:p>
            <a:r>
              <a:rPr lang="nb-NO" sz="2800" b="1" dirty="0" smtClean="0"/>
              <a:t>The </a:t>
            </a:r>
            <a:r>
              <a:rPr lang="nb-NO" sz="2800" b="1" dirty="0" err="1" smtClean="0"/>
              <a:t>traditional</a:t>
            </a:r>
            <a:r>
              <a:rPr lang="nb-NO" sz="2800" b="1" dirty="0" smtClean="0"/>
              <a:t> lipid </a:t>
            </a:r>
            <a:r>
              <a:rPr lang="nb-NO" sz="2800" b="1" dirty="0" err="1" smtClean="0"/>
              <a:t>profile</a:t>
            </a:r>
            <a:r>
              <a:rPr lang="nb-NO" sz="2800" b="1" dirty="0" smtClean="0"/>
              <a:t> of TC, TG, LDL-C, and HDL-C </a:t>
            </a:r>
          </a:p>
          <a:p>
            <a:r>
              <a:rPr lang="nb-NO" sz="2800" b="1" dirty="0" err="1" smtClean="0"/>
              <a:t>remains</a:t>
            </a:r>
            <a:r>
              <a:rPr lang="nb-NO" sz="2800" b="1" dirty="0" smtClean="0"/>
              <a:t> </a:t>
            </a:r>
            <a:r>
              <a:rPr lang="nb-NO" sz="2800" b="1" dirty="0" err="1" smtClean="0"/>
              <a:t>the</a:t>
            </a:r>
            <a:r>
              <a:rPr lang="nb-NO" sz="2800" b="1" dirty="0" smtClean="0"/>
              <a:t> </a:t>
            </a:r>
            <a:r>
              <a:rPr lang="nb-NO" sz="2800" b="1" dirty="0" err="1" smtClean="0"/>
              <a:t>primary</a:t>
            </a:r>
            <a:r>
              <a:rPr lang="nb-NO" sz="2800" b="1" dirty="0" smtClean="0"/>
              <a:t> </a:t>
            </a:r>
            <a:r>
              <a:rPr lang="nb-NO" sz="2800" b="1" dirty="0" err="1" smtClean="0"/>
              <a:t>approach</a:t>
            </a:r>
            <a:r>
              <a:rPr lang="nb-NO" sz="2800" b="1" dirty="0" smtClean="0"/>
              <a:t> for </a:t>
            </a:r>
            <a:r>
              <a:rPr lang="nb-NO" sz="2800" b="1" dirty="0" err="1" smtClean="0"/>
              <a:t>diagnosis</a:t>
            </a:r>
            <a:r>
              <a:rPr lang="nb-NO" sz="2800" b="1" dirty="0" smtClean="0"/>
              <a:t> </a:t>
            </a:r>
          </a:p>
          <a:p>
            <a:r>
              <a:rPr lang="nb-NO" sz="2800" b="1" dirty="0" smtClean="0"/>
              <a:t>and ASCVD risk </a:t>
            </a:r>
            <a:r>
              <a:rPr lang="nb-NO" sz="2800" b="1" dirty="0" err="1" smtClean="0"/>
              <a:t>classification</a:t>
            </a:r>
            <a:endParaRPr lang="en-US" sz="2800" b="1" dirty="0"/>
          </a:p>
        </p:txBody>
      </p:sp>
      <p:cxnSp>
        <p:nvCxnSpPr>
          <p:cNvPr id="8" name="Straight Connector 7"/>
          <p:cNvCxnSpPr>
            <a:endCxn id="4" idx="2"/>
          </p:cNvCxnSpPr>
          <p:nvPr/>
        </p:nvCxnSpPr>
        <p:spPr>
          <a:xfrm flipH="1" flipV="1">
            <a:off x="1209709" y="3397308"/>
            <a:ext cx="428199" cy="94609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776885" y="5029200"/>
            <a:ext cx="3225307" cy="369332"/>
          </a:xfrm>
          <a:prstGeom prst="rect">
            <a:avLst/>
          </a:prstGeom>
          <a:solidFill>
            <a:schemeClr val="bg1">
              <a:lumMod val="85000"/>
            </a:schemeClr>
          </a:solidFill>
          <a:effectLst>
            <a:softEdge rad="63500"/>
          </a:effectLst>
        </p:spPr>
        <p:txBody>
          <a:bodyPr wrap="none" rtlCol="0">
            <a:spAutoFit/>
          </a:bodyPr>
          <a:lstStyle/>
          <a:p>
            <a:r>
              <a:rPr lang="nb-NO" b="1" dirty="0" smtClean="0">
                <a:solidFill>
                  <a:srgbClr val="0070C0"/>
                </a:solidFill>
              </a:rPr>
              <a:t>Mild-to-moderate </a:t>
            </a:r>
            <a:r>
              <a:rPr lang="nb-NO" b="1" dirty="0" err="1" smtClean="0">
                <a:solidFill>
                  <a:srgbClr val="0070C0"/>
                </a:solidFill>
              </a:rPr>
              <a:t>hyperTGemia</a:t>
            </a:r>
            <a:endParaRPr lang="en-US" b="1" dirty="0">
              <a:solidFill>
                <a:srgbClr val="0070C0"/>
              </a:solidFill>
            </a:endParaRPr>
          </a:p>
        </p:txBody>
      </p:sp>
      <p:cxnSp>
        <p:nvCxnSpPr>
          <p:cNvPr id="10" name="Straight Connector 9"/>
          <p:cNvCxnSpPr/>
          <p:nvPr/>
        </p:nvCxnSpPr>
        <p:spPr>
          <a:xfrm flipV="1">
            <a:off x="4355752" y="5382705"/>
            <a:ext cx="433064" cy="25609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4800" y="6316985"/>
            <a:ext cx="5363135" cy="369332"/>
          </a:xfrm>
          <a:prstGeom prst="rect">
            <a:avLst/>
          </a:prstGeom>
          <a:solidFill>
            <a:schemeClr val="bg1">
              <a:lumMod val="85000"/>
            </a:schemeClr>
          </a:solidFill>
          <a:effectLst>
            <a:softEdge rad="63500"/>
          </a:effectLst>
        </p:spPr>
        <p:txBody>
          <a:bodyPr wrap="none" rtlCol="0">
            <a:spAutoFit/>
          </a:bodyPr>
          <a:lstStyle/>
          <a:p>
            <a:r>
              <a:rPr lang="nb-NO" b="1" dirty="0" smtClean="0">
                <a:solidFill>
                  <a:srgbClr val="0070C0"/>
                </a:solidFill>
              </a:rPr>
              <a:t>At </a:t>
            </a:r>
            <a:r>
              <a:rPr lang="nb-NO" b="1" dirty="0" err="1" smtClean="0">
                <a:solidFill>
                  <a:srgbClr val="0070C0"/>
                </a:solidFill>
              </a:rPr>
              <a:t>least</a:t>
            </a:r>
            <a:r>
              <a:rPr lang="nb-NO" b="1" dirty="0" smtClean="0">
                <a:solidFill>
                  <a:srgbClr val="0070C0"/>
                </a:solidFill>
              </a:rPr>
              <a:t> </a:t>
            </a:r>
            <a:r>
              <a:rPr lang="nb-NO" b="1" dirty="0" err="1" smtClean="0">
                <a:solidFill>
                  <a:srgbClr val="0070C0"/>
                </a:solidFill>
              </a:rPr>
              <a:t>once</a:t>
            </a:r>
            <a:r>
              <a:rPr lang="nb-NO" b="1" dirty="0" smtClean="0">
                <a:solidFill>
                  <a:srgbClr val="0070C0"/>
                </a:solidFill>
              </a:rPr>
              <a:t> (premature ASCVD, </a:t>
            </a:r>
            <a:r>
              <a:rPr lang="nb-NO" b="1" dirty="0" err="1" smtClean="0">
                <a:solidFill>
                  <a:srgbClr val="0070C0"/>
                </a:solidFill>
              </a:rPr>
              <a:t>aortic</a:t>
            </a:r>
            <a:r>
              <a:rPr lang="nb-NO" b="1" dirty="0" smtClean="0">
                <a:solidFill>
                  <a:srgbClr val="0070C0"/>
                </a:solidFill>
              </a:rPr>
              <a:t> </a:t>
            </a:r>
            <a:r>
              <a:rPr lang="nb-NO" b="1" dirty="0" err="1" smtClean="0">
                <a:solidFill>
                  <a:srgbClr val="0070C0"/>
                </a:solidFill>
              </a:rPr>
              <a:t>valve</a:t>
            </a:r>
            <a:r>
              <a:rPr lang="nb-NO" b="1" dirty="0" smtClean="0">
                <a:solidFill>
                  <a:srgbClr val="0070C0"/>
                </a:solidFill>
              </a:rPr>
              <a:t> </a:t>
            </a:r>
            <a:r>
              <a:rPr lang="nb-NO" b="1" dirty="0" err="1" smtClean="0">
                <a:solidFill>
                  <a:srgbClr val="0070C0"/>
                </a:solidFill>
              </a:rPr>
              <a:t>stenosis</a:t>
            </a:r>
            <a:r>
              <a:rPr lang="nb-NO" b="1" dirty="0" smtClean="0">
                <a:solidFill>
                  <a:srgbClr val="0070C0"/>
                </a:solidFill>
              </a:rPr>
              <a:t>)</a:t>
            </a:r>
            <a:endParaRPr lang="en-US" b="1" dirty="0">
              <a:solidFill>
                <a:srgbClr val="0070C0"/>
              </a:solidFill>
            </a:endParaRPr>
          </a:p>
        </p:txBody>
      </p:sp>
      <p:cxnSp>
        <p:nvCxnSpPr>
          <p:cNvPr id="14" name="Straight Connector 13"/>
          <p:cNvCxnSpPr/>
          <p:nvPr/>
        </p:nvCxnSpPr>
        <p:spPr>
          <a:xfrm flipV="1">
            <a:off x="1206631" y="5920033"/>
            <a:ext cx="480781" cy="39592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654289" y="4468305"/>
            <a:ext cx="975789" cy="47133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67277" y="4563909"/>
            <a:ext cx="1056571" cy="369332"/>
          </a:xfrm>
          <a:prstGeom prst="rect">
            <a:avLst/>
          </a:prstGeom>
          <a:solidFill>
            <a:schemeClr val="bg1">
              <a:lumMod val="85000"/>
            </a:schemeClr>
          </a:solidFill>
          <a:effectLst>
            <a:softEdge rad="63500"/>
          </a:effectLst>
        </p:spPr>
        <p:txBody>
          <a:bodyPr wrap="none" rtlCol="0">
            <a:spAutoFit/>
          </a:bodyPr>
          <a:lstStyle/>
          <a:p>
            <a:r>
              <a:rPr lang="nb-NO" b="1" dirty="0" err="1" smtClean="0">
                <a:solidFill>
                  <a:srgbClr val="0070C0"/>
                </a:solidFill>
              </a:rPr>
              <a:t>Calculate</a:t>
            </a:r>
            <a:endParaRPr lang="en-US" b="1" dirty="0">
              <a:solidFill>
                <a:srgbClr val="0070C0"/>
              </a:solidFill>
            </a:endParaRPr>
          </a:p>
        </p:txBody>
      </p:sp>
      <p:cxnSp>
        <p:nvCxnSpPr>
          <p:cNvPr id="20" name="Straight Connector 19"/>
          <p:cNvCxnSpPr>
            <a:stCxn id="18" idx="1"/>
            <a:endCxn id="19" idx="3"/>
          </p:cNvCxnSpPr>
          <p:nvPr/>
        </p:nvCxnSpPr>
        <p:spPr>
          <a:xfrm flipH="1">
            <a:off x="1223848" y="4703975"/>
            <a:ext cx="430441" cy="446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071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599673" y="2644170"/>
            <a:ext cx="7944675" cy="1569660"/>
          </a:xfrm>
          <a:prstGeom prst="rect">
            <a:avLst/>
          </a:prstGeom>
          <a:noFill/>
        </p:spPr>
        <p:txBody>
          <a:bodyPr wrap="none" rtlCol="0">
            <a:spAutoFit/>
          </a:bodyPr>
          <a:lstStyle/>
          <a:p>
            <a:pPr algn="ctr"/>
            <a:r>
              <a:rPr lang="nb-NO" sz="4800" dirty="0" err="1" smtClean="0">
                <a:solidFill>
                  <a:schemeClr val="bg1"/>
                </a:solidFill>
              </a:rPr>
              <a:t>When</a:t>
            </a:r>
            <a:r>
              <a:rPr lang="nb-NO" sz="4800" dirty="0" smtClean="0">
                <a:solidFill>
                  <a:schemeClr val="bg1"/>
                </a:solidFill>
              </a:rPr>
              <a:t> to </a:t>
            </a:r>
            <a:r>
              <a:rPr lang="nb-NO" sz="4800" dirty="0" err="1" smtClean="0">
                <a:solidFill>
                  <a:schemeClr val="bg1"/>
                </a:solidFill>
              </a:rPr>
              <a:t>use</a:t>
            </a:r>
            <a:r>
              <a:rPr lang="nb-NO" sz="4800" dirty="0" smtClean="0">
                <a:solidFill>
                  <a:schemeClr val="bg1"/>
                </a:solidFill>
              </a:rPr>
              <a:t> fasting </a:t>
            </a:r>
          </a:p>
          <a:p>
            <a:pPr algn="ctr"/>
            <a:r>
              <a:rPr lang="nb-NO" sz="4800" dirty="0" smtClean="0">
                <a:solidFill>
                  <a:schemeClr val="bg1"/>
                </a:solidFill>
              </a:rPr>
              <a:t>and nonfasting </a:t>
            </a:r>
            <a:r>
              <a:rPr lang="nb-NO" sz="4800" dirty="0" err="1" smtClean="0">
                <a:solidFill>
                  <a:schemeClr val="bg1"/>
                </a:solidFill>
              </a:rPr>
              <a:t>blood</a:t>
            </a:r>
            <a:r>
              <a:rPr lang="nb-NO" sz="4800" dirty="0" smtClean="0">
                <a:solidFill>
                  <a:schemeClr val="bg1"/>
                </a:solidFill>
              </a:rPr>
              <a:t> samples?</a:t>
            </a:r>
            <a:endParaRPr lang="en-US" sz="4800" dirty="0">
              <a:solidFill>
                <a:schemeClr val="bg1"/>
              </a:solidFill>
            </a:endParaRPr>
          </a:p>
        </p:txBody>
      </p:sp>
    </p:spTree>
    <p:extLst>
      <p:ext uri="{BB962C8B-B14F-4D97-AF65-F5344CB8AC3E}">
        <p14:creationId xmlns:p14="http://schemas.microsoft.com/office/powerpoint/2010/main" val="3819758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4600" y="1752600"/>
            <a:ext cx="2346540" cy="369332"/>
          </a:xfrm>
          <a:prstGeom prst="rect">
            <a:avLst/>
          </a:prstGeom>
          <a:noFill/>
        </p:spPr>
        <p:txBody>
          <a:bodyPr wrap="none" rtlCol="0">
            <a:spAutoFit/>
          </a:bodyPr>
          <a:lstStyle/>
          <a:p>
            <a:r>
              <a:rPr lang="nb-NO" b="1" dirty="0" err="1" smtClean="0">
                <a:solidFill>
                  <a:srgbClr val="0070C0"/>
                </a:solidFill>
              </a:rPr>
              <a:t>Generally</a:t>
            </a:r>
            <a:r>
              <a:rPr lang="nb-NO" b="1" dirty="0" smtClean="0">
                <a:solidFill>
                  <a:srgbClr val="0070C0"/>
                </a:solidFill>
              </a:rPr>
              <a:t> not </a:t>
            </a:r>
            <a:r>
              <a:rPr lang="nb-NO" b="1" dirty="0" err="1" smtClean="0">
                <a:solidFill>
                  <a:srgbClr val="0070C0"/>
                </a:solidFill>
              </a:rPr>
              <a:t>required</a:t>
            </a:r>
            <a:endParaRPr lang="en-US" b="1" dirty="0">
              <a:solidFill>
                <a:srgbClr val="0070C0"/>
              </a:solidFill>
            </a:endParaRPr>
          </a:p>
        </p:txBody>
      </p:sp>
      <p:sp>
        <p:nvSpPr>
          <p:cNvPr id="5" name="TextBox 4"/>
          <p:cNvSpPr txBox="1"/>
          <p:nvPr/>
        </p:nvSpPr>
        <p:spPr>
          <a:xfrm>
            <a:off x="2514600" y="2895600"/>
            <a:ext cx="4462888" cy="2862322"/>
          </a:xfrm>
          <a:prstGeom prst="rect">
            <a:avLst/>
          </a:prstGeom>
          <a:noFill/>
        </p:spPr>
        <p:txBody>
          <a:bodyPr wrap="none" rtlCol="0">
            <a:spAutoFit/>
          </a:bodyPr>
          <a:lstStyle/>
          <a:p>
            <a:r>
              <a:rPr lang="nb-NO" b="1" dirty="0" err="1" smtClean="0">
                <a:solidFill>
                  <a:srgbClr val="0070C0"/>
                </a:solidFill>
              </a:rPr>
              <a:t>Consider</a:t>
            </a:r>
            <a:r>
              <a:rPr lang="nb-NO" b="1" dirty="0" smtClean="0">
                <a:solidFill>
                  <a:srgbClr val="0070C0"/>
                </a:solidFill>
              </a:rPr>
              <a:t> </a:t>
            </a:r>
            <a:r>
              <a:rPr lang="nb-NO" b="1" dirty="0" err="1" smtClean="0">
                <a:solidFill>
                  <a:srgbClr val="0070C0"/>
                </a:solidFill>
              </a:rPr>
              <a:t>when</a:t>
            </a:r>
            <a:r>
              <a:rPr lang="nb-NO" b="1" dirty="0" smtClean="0">
                <a:solidFill>
                  <a:srgbClr val="0070C0"/>
                </a:solidFill>
              </a:rPr>
              <a:t>: </a:t>
            </a:r>
          </a:p>
          <a:p>
            <a:endParaRPr lang="nb-NO" b="1" dirty="0">
              <a:solidFill>
                <a:srgbClr val="0070C0"/>
              </a:solidFill>
            </a:endParaRPr>
          </a:p>
          <a:p>
            <a:pPr marL="285750" indent="-285750">
              <a:buFont typeface="Arial" panose="020B0604020202020204" pitchFamily="34" charset="0"/>
              <a:buChar char="•"/>
            </a:pPr>
            <a:r>
              <a:rPr lang="nb-NO" dirty="0" smtClean="0"/>
              <a:t>TG ≥ 4.5 </a:t>
            </a:r>
            <a:r>
              <a:rPr lang="nb-NO" dirty="0" err="1" smtClean="0"/>
              <a:t>mmol</a:t>
            </a:r>
            <a:r>
              <a:rPr lang="nb-NO" dirty="0" smtClean="0"/>
              <a:t>/L</a:t>
            </a:r>
          </a:p>
          <a:p>
            <a:pPr marL="285750" indent="-285750">
              <a:buFont typeface="Arial" panose="020B0604020202020204" pitchFamily="34" charset="0"/>
              <a:buChar char="•"/>
            </a:pPr>
            <a:r>
              <a:rPr lang="nb-NO" dirty="0" err="1" smtClean="0"/>
              <a:t>Diagnosis</a:t>
            </a:r>
            <a:r>
              <a:rPr lang="nb-NO" dirty="0" smtClean="0"/>
              <a:t> and </a:t>
            </a:r>
            <a:r>
              <a:rPr lang="nb-NO" dirty="0" err="1" smtClean="0"/>
              <a:t>follow</a:t>
            </a:r>
            <a:r>
              <a:rPr lang="nb-NO" dirty="0" smtClean="0"/>
              <a:t>-up of:</a:t>
            </a:r>
          </a:p>
          <a:p>
            <a:pPr marL="800100" lvl="1" indent="-342900">
              <a:buFont typeface="+mj-lt"/>
              <a:buAutoNum type="arabicPeriod"/>
            </a:pPr>
            <a:r>
              <a:rPr lang="nb-NO" dirty="0" smtClean="0"/>
              <a:t>Mixed </a:t>
            </a:r>
            <a:r>
              <a:rPr lang="nb-NO" dirty="0" err="1" smtClean="0"/>
              <a:t>hyperlipidemia</a:t>
            </a:r>
            <a:endParaRPr lang="nb-NO" dirty="0"/>
          </a:p>
          <a:p>
            <a:pPr marL="800100" lvl="1" indent="-342900">
              <a:buFont typeface="+mj-lt"/>
              <a:buAutoNum type="arabicPeriod"/>
            </a:pPr>
            <a:r>
              <a:rPr lang="nb-NO" dirty="0" err="1" smtClean="0"/>
              <a:t>Isolated</a:t>
            </a:r>
            <a:r>
              <a:rPr lang="nb-NO" dirty="0" smtClean="0"/>
              <a:t> </a:t>
            </a:r>
            <a:r>
              <a:rPr lang="nb-NO" dirty="0" err="1" smtClean="0"/>
              <a:t>hyperTGemia</a:t>
            </a:r>
            <a:endParaRPr lang="nb-NO" dirty="0" smtClean="0"/>
          </a:p>
          <a:p>
            <a:pPr marL="285750" indent="-285750">
              <a:buFont typeface="Arial" panose="020B0604020202020204" pitchFamily="34" charset="0"/>
              <a:buChar char="•"/>
            </a:pPr>
            <a:r>
              <a:rPr lang="nb-NO" dirty="0" err="1" smtClean="0"/>
              <a:t>Starting</a:t>
            </a:r>
            <a:r>
              <a:rPr lang="nb-NO" dirty="0" smtClean="0"/>
              <a:t> </a:t>
            </a:r>
            <a:r>
              <a:rPr lang="nb-NO" dirty="0" err="1" smtClean="0"/>
              <a:t>hyperTGemic</a:t>
            </a:r>
            <a:r>
              <a:rPr lang="nb-NO" dirty="0" smtClean="0"/>
              <a:t> </a:t>
            </a:r>
            <a:r>
              <a:rPr lang="nb-NO" dirty="0" err="1" smtClean="0"/>
              <a:t>medications</a:t>
            </a:r>
            <a:endParaRPr lang="nb-NO" dirty="0" smtClean="0"/>
          </a:p>
          <a:p>
            <a:pPr marL="285750" indent="-285750">
              <a:buFont typeface="Arial" panose="020B0604020202020204" pitchFamily="34" charset="0"/>
              <a:buChar char="•"/>
            </a:pPr>
            <a:r>
              <a:rPr lang="nb-NO" dirty="0" smtClean="0"/>
              <a:t>Genetic </a:t>
            </a:r>
            <a:r>
              <a:rPr lang="nb-NO" dirty="0" err="1" smtClean="0"/>
              <a:t>predisposition</a:t>
            </a:r>
            <a:endParaRPr lang="nb-NO" dirty="0" smtClean="0"/>
          </a:p>
          <a:p>
            <a:pPr marL="285750" indent="-285750">
              <a:buFont typeface="Arial" panose="020B0604020202020204" pitchFamily="34" charset="0"/>
              <a:buChar char="•"/>
            </a:pPr>
            <a:r>
              <a:rPr lang="nb-NO" dirty="0" err="1" smtClean="0"/>
              <a:t>Recovering</a:t>
            </a:r>
            <a:r>
              <a:rPr lang="nb-NO" dirty="0" smtClean="0"/>
              <a:t> from </a:t>
            </a:r>
            <a:r>
              <a:rPr lang="nb-NO" dirty="0" err="1" smtClean="0"/>
              <a:t>hyperTGemic</a:t>
            </a:r>
            <a:r>
              <a:rPr lang="nb-NO" dirty="0" smtClean="0"/>
              <a:t> </a:t>
            </a:r>
            <a:r>
              <a:rPr lang="nb-NO" dirty="0" err="1" smtClean="0"/>
              <a:t>pancreatitis</a:t>
            </a:r>
            <a:endParaRPr lang="nb-NO" dirty="0" smtClean="0"/>
          </a:p>
          <a:p>
            <a:pPr marL="285750" indent="-285750">
              <a:buFont typeface="Arial" panose="020B0604020202020204" pitchFamily="34" charset="0"/>
              <a:buChar char="•"/>
            </a:pPr>
            <a:r>
              <a:rPr lang="nb-NO" dirty="0" err="1" smtClean="0"/>
              <a:t>Other</a:t>
            </a:r>
            <a:r>
              <a:rPr lang="nb-NO" dirty="0" smtClean="0"/>
              <a:t> lab tests </a:t>
            </a:r>
            <a:r>
              <a:rPr lang="nb-NO" dirty="0" err="1" smtClean="0"/>
              <a:t>require</a:t>
            </a:r>
            <a:r>
              <a:rPr lang="nb-NO" dirty="0" smtClean="0"/>
              <a:t> it</a:t>
            </a:r>
            <a:endParaRPr lang="en-US" dirty="0"/>
          </a:p>
        </p:txBody>
      </p:sp>
      <p:sp>
        <p:nvSpPr>
          <p:cNvPr id="6"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Nordestgaard</a:t>
            </a:r>
            <a:r>
              <a:rPr lang="nb-NO" sz="1200" dirty="0" smtClean="0"/>
              <a:t> BG </a:t>
            </a:r>
            <a:r>
              <a:rPr lang="nb-NO" sz="1200" dirty="0" err="1" smtClean="0"/>
              <a:t>Atherosclerosis</a:t>
            </a:r>
            <a:r>
              <a:rPr lang="nb-NO" sz="1200" dirty="0" smtClean="0"/>
              <a:t> 2020]</a:t>
            </a:r>
            <a:endParaRPr lang="nb-NO" sz="1200" dirty="0"/>
          </a:p>
        </p:txBody>
      </p:sp>
    </p:spTree>
    <p:extLst>
      <p:ext uri="{BB962C8B-B14F-4D97-AF65-F5344CB8AC3E}">
        <p14:creationId xmlns:p14="http://schemas.microsoft.com/office/powerpoint/2010/main" val="633277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7985" y="752573"/>
            <a:ext cx="8953500" cy="5214199"/>
          </a:xfrm>
          <a:prstGeom prst="rect">
            <a:avLst/>
          </a:prstGeom>
        </p:spPr>
      </p:pic>
      <p:sp>
        <p:nvSpPr>
          <p:cNvPr id="4"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Langlois</a:t>
            </a:r>
            <a:r>
              <a:rPr lang="nb-NO" sz="1200" dirty="0" smtClean="0"/>
              <a:t> MR </a:t>
            </a:r>
            <a:r>
              <a:rPr lang="nb-NO" sz="1200" dirty="0" err="1" smtClean="0"/>
              <a:t>Clin</a:t>
            </a:r>
            <a:r>
              <a:rPr lang="nb-NO" sz="1200" dirty="0" smtClean="0"/>
              <a:t> </a:t>
            </a:r>
            <a:r>
              <a:rPr lang="nb-NO" sz="1200" dirty="0" err="1" smtClean="0"/>
              <a:t>Chem</a:t>
            </a:r>
            <a:r>
              <a:rPr lang="nb-NO" sz="1200" dirty="0" smtClean="0"/>
              <a:t> Lab Med 2019]</a:t>
            </a:r>
            <a:endParaRPr lang="nb-NO" sz="1200" dirty="0"/>
          </a:p>
        </p:txBody>
      </p:sp>
    </p:spTree>
    <p:extLst>
      <p:ext uri="{BB962C8B-B14F-4D97-AF65-F5344CB8AC3E}">
        <p14:creationId xmlns:p14="http://schemas.microsoft.com/office/powerpoint/2010/main" val="22755725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360910" y="2644170"/>
            <a:ext cx="6422207" cy="1569660"/>
          </a:xfrm>
          <a:prstGeom prst="rect">
            <a:avLst/>
          </a:prstGeom>
          <a:noFill/>
        </p:spPr>
        <p:txBody>
          <a:bodyPr wrap="none" rtlCol="0">
            <a:spAutoFit/>
          </a:bodyPr>
          <a:lstStyle/>
          <a:p>
            <a:pPr algn="ctr"/>
            <a:r>
              <a:rPr lang="nb-NO" sz="4800" dirty="0" smtClean="0">
                <a:solidFill>
                  <a:schemeClr val="bg1"/>
                </a:solidFill>
              </a:rPr>
              <a:t>Are LDLC </a:t>
            </a:r>
            <a:r>
              <a:rPr lang="nb-NO" sz="4800" dirty="0" err="1" smtClean="0">
                <a:solidFill>
                  <a:schemeClr val="bg1"/>
                </a:solidFill>
              </a:rPr>
              <a:t>measurements</a:t>
            </a:r>
            <a:r>
              <a:rPr lang="nb-NO" sz="4800" dirty="0" smtClean="0">
                <a:solidFill>
                  <a:schemeClr val="bg1"/>
                </a:solidFill>
              </a:rPr>
              <a:t> </a:t>
            </a:r>
          </a:p>
          <a:p>
            <a:pPr algn="ctr"/>
            <a:r>
              <a:rPr lang="nb-NO" sz="4800" dirty="0" smtClean="0">
                <a:solidFill>
                  <a:schemeClr val="bg1"/>
                </a:solidFill>
              </a:rPr>
              <a:t>or </a:t>
            </a:r>
            <a:r>
              <a:rPr lang="nb-NO" sz="4800" dirty="0" err="1" smtClean="0">
                <a:solidFill>
                  <a:schemeClr val="bg1"/>
                </a:solidFill>
              </a:rPr>
              <a:t>calculations</a:t>
            </a:r>
            <a:r>
              <a:rPr lang="nb-NO" sz="4800" dirty="0" smtClean="0">
                <a:solidFill>
                  <a:schemeClr val="bg1"/>
                </a:solidFill>
              </a:rPr>
              <a:t> reliable?</a:t>
            </a:r>
            <a:endParaRPr lang="en-US" sz="4800" dirty="0">
              <a:solidFill>
                <a:schemeClr val="bg1"/>
              </a:solidFill>
            </a:endParaRPr>
          </a:p>
        </p:txBody>
      </p:sp>
    </p:spTree>
    <p:extLst>
      <p:ext uri="{BB962C8B-B14F-4D97-AF65-F5344CB8AC3E}">
        <p14:creationId xmlns:p14="http://schemas.microsoft.com/office/powerpoint/2010/main" val="3722882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446317798"/>
              </p:ext>
            </p:extLst>
          </p:nvPr>
        </p:nvGraphicFramePr>
        <p:xfrm>
          <a:off x="304800" y="1760182"/>
          <a:ext cx="8077200" cy="2482426"/>
        </p:xfrm>
        <a:graphic>
          <a:graphicData uri="http://schemas.openxmlformats.org/drawingml/2006/table">
            <a:tbl>
              <a:tblPr firstRow="1" bandRow="1">
                <a:tableStyleId>{5C22544A-7EE6-4342-B048-85BDC9FD1C3A}</a:tableStyleId>
              </a:tblPr>
              <a:tblGrid>
                <a:gridCol w="4038600">
                  <a:extLst>
                    <a:ext uri="{9D8B030D-6E8A-4147-A177-3AD203B41FA5}">
                      <a16:colId xmlns:a16="http://schemas.microsoft.com/office/drawing/2014/main" val="3377427816"/>
                    </a:ext>
                  </a:extLst>
                </a:gridCol>
                <a:gridCol w="4038600">
                  <a:extLst>
                    <a:ext uri="{9D8B030D-6E8A-4147-A177-3AD203B41FA5}">
                      <a16:colId xmlns:a16="http://schemas.microsoft.com/office/drawing/2014/main" val="2421250021"/>
                    </a:ext>
                  </a:extLst>
                </a:gridCol>
              </a:tblGrid>
              <a:tr h="601133">
                <a:tc>
                  <a:txBody>
                    <a:bodyPr/>
                    <a:lstStyle/>
                    <a:p>
                      <a:r>
                        <a:rPr lang="nb-NO" dirty="0" err="1" smtClean="0"/>
                        <a:t>Friedewald</a:t>
                      </a:r>
                      <a:r>
                        <a:rPr lang="nb-NO" baseline="0" dirty="0" smtClean="0"/>
                        <a:t> </a:t>
                      </a:r>
                      <a:r>
                        <a:rPr lang="nb-NO" dirty="0" smtClean="0"/>
                        <a:t>LDL-C </a:t>
                      </a:r>
                      <a:r>
                        <a:rPr lang="nb-NO" dirty="0" smtClean="0"/>
                        <a:t>is </a:t>
                      </a:r>
                      <a:r>
                        <a:rPr lang="nb-NO" dirty="0" err="1" smtClean="0"/>
                        <a:t>unreliable</a:t>
                      </a:r>
                      <a:r>
                        <a:rPr lang="nb-NO" dirty="0" smtClean="0"/>
                        <a:t> </a:t>
                      </a:r>
                      <a:r>
                        <a:rPr lang="nb-NO" dirty="0" err="1" smtClean="0"/>
                        <a:t>when</a:t>
                      </a:r>
                      <a:r>
                        <a:rPr lang="nb-NO" dirty="0" smtClean="0"/>
                        <a:t>…</a:t>
                      </a:r>
                      <a:endParaRPr lang="en-US" dirty="0"/>
                    </a:p>
                  </a:txBody>
                  <a:tcPr/>
                </a:tc>
                <a:tc>
                  <a:txBody>
                    <a:bodyPr/>
                    <a:lstStyle/>
                    <a:p>
                      <a:r>
                        <a:rPr lang="nb-NO" dirty="0" err="1" smtClean="0"/>
                        <a:t>Improve</a:t>
                      </a:r>
                      <a:r>
                        <a:rPr lang="nb-NO" dirty="0" smtClean="0"/>
                        <a:t> </a:t>
                      </a:r>
                      <a:r>
                        <a:rPr lang="nb-NO" dirty="0" err="1" smtClean="0"/>
                        <a:t>the</a:t>
                      </a:r>
                      <a:r>
                        <a:rPr lang="nb-NO" dirty="0" smtClean="0"/>
                        <a:t> </a:t>
                      </a:r>
                      <a:r>
                        <a:rPr lang="nb-NO" dirty="0" err="1" smtClean="0"/>
                        <a:t>reliability</a:t>
                      </a:r>
                      <a:r>
                        <a:rPr lang="nb-NO" dirty="0" smtClean="0"/>
                        <a:t> by </a:t>
                      </a:r>
                      <a:r>
                        <a:rPr lang="nb-NO" dirty="0" err="1" smtClean="0"/>
                        <a:t>using</a:t>
                      </a:r>
                      <a:r>
                        <a:rPr lang="nb-NO" dirty="0" smtClean="0"/>
                        <a:t>…</a:t>
                      </a:r>
                      <a:endParaRPr lang="en-US" dirty="0"/>
                    </a:p>
                  </a:txBody>
                  <a:tcPr/>
                </a:tc>
                <a:extLst>
                  <a:ext uri="{0D108BD9-81ED-4DB2-BD59-A6C34878D82A}">
                    <a16:rowId xmlns:a16="http://schemas.microsoft.com/office/drawing/2014/main" val="2524107626"/>
                  </a:ext>
                </a:extLst>
              </a:tr>
              <a:tr h="601133">
                <a:tc>
                  <a:txBody>
                    <a:bodyPr/>
                    <a:lstStyle/>
                    <a:p>
                      <a:r>
                        <a:rPr lang="nb-NO" dirty="0" err="1" smtClean="0"/>
                        <a:t>Very</a:t>
                      </a:r>
                      <a:r>
                        <a:rPr lang="nb-NO" dirty="0" smtClean="0"/>
                        <a:t> </a:t>
                      </a:r>
                      <a:r>
                        <a:rPr lang="nb-NO" dirty="0" err="1" smtClean="0"/>
                        <a:t>low</a:t>
                      </a:r>
                      <a:r>
                        <a:rPr lang="nb-NO" baseline="0" dirty="0" smtClean="0"/>
                        <a:t> LDL-C (&lt;1.8 </a:t>
                      </a:r>
                      <a:r>
                        <a:rPr lang="nb-NO" baseline="0" dirty="0" err="1" smtClean="0"/>
                        <a:t>mmol</a:t>
                      </a:r>
                      <a:r>
                        <a:rPr lang="nb-NO" baseline="0" dirty="0" smtClean="0"/>
                        <a:t>/L)</a:t>
                      </a:r>
                      <a:endParaRPr lang="en-US" dirty="0"/>
                    </a:p>
                  </a:txBody>
                  <a:tcPr/>
                </a:tc>
                <a:tc>
                  <a:txBody>
                    <a:bodyPr/>
                    <a:lstStyle/>
                    <a:p>
                      <a:r>
                        <a:rPr lang="nb-NO" dirty="0" smtClean="0"/>
                        <a:t>Martin-Hopkins </a:t>
                      </a:r>
                      <a:r>
                        <a:rPr lang="nb-NO" dirty="0" err="1" smtClean="0"/>
                        <a:t>modified</a:t>
                      </a:r>
                      <a:r>
                        <a:rPr lang="nb-NO" dirty="0" smtClean="0"/>
                        <a:t> </a:t>
                      </a:r>
                      <a:r>
                        <a:rPr lang="nb-NO" dirty="0" err="1" smtClean="0"/>
                        <a:t>equation</a:t>
                      </a:r>
                      <a:r>
                        <a:rPr lang="nb-NO" dirty="0" smtClean="0"/>
                        <a:t> </a:t>
                      </a:r>
                    </a:p>
                    <a:p>
                      <a:r>
                        <a:rPr lang="nb-NO" dirty="0" smtClean="0"/>
                        <a:t>(not </a:t>
                      </a:r>
                      <a:r>
                        <a:rPr lang="nb-NO" dirty="0" err="1" smtClean="0"/>
                        <a:t>Friedewald</a:t>
                      </a:r>
                      <a:r>
                        <a:rPr lang="nb-NO" dirty="0" smtClean="0"/>
                        <a:t>)</a:t>
                      </a:r>
                      <a:endParaRPr lang="en-US" dirty="0"/>
                    </a:p>
                  </a:txBody>
                  <a:tcPr/>
                </a:tc>
                <a:extLst>
                  <a:ext uri="{0D108BD9-81ED-4DB2-BD59-A6C34878D82A}">
                    <a16:rowId xmlns:a16="http://schemas.microsoft.com/office/drawing/2014/main" val="371256852"/>
                  </a:ext>
                </a:extLst>
              </a:tr>
              <a:tr h="601133">
                <a:tc>
                  <a:txBody>
                    <a:bodyPr/>
                    <a:lstStyle/>
                    <a:p>
                      <a:r>
                        <a:rPr lang="nb-NO" dirty="0" smtClean="0"/>
                        <a:t>Mild-to-moderate TG (2-4.5 </a:t>
                      </a:r>
                      <a:r>
                        <a:rPr lang="nb-NO" dirty="0" err="1" smtClean="0"/>
                        <a:t>mmol</a:t>
                      </a:r>
                      <a:r>
                        <a:rPr lang="nb-NO" dirty="0" smtClean="0"/>
                        <a:t>/L)</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smtClean="0"/>
                        <a:t>Martin-Hopkins </a:t>
                      </a:r>
                      <a:r>
                        <a:rPr lang="nb-NO" dirty="0" err="1" smtClean="0"/>
                        <a:t>modified</a:t>
                      </a:r>
                      <a:r>
                        <a:rPr lang="nb-NO" dirty="0" smtClean="0"/>
                        <a:t> </a:t>
                      </a:r>
                      <a:r>
                        <a:rPr lang="nb-NO" dirty="0" err="1" smtClean="0"/>
                        <a:t>equation</a:t>
                      </a:r>
                      <a:endParaRPr lang="nb-NO"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nb-NO" dirty="0" smtClean="0"/>
                        <a:t>(not </a:t>
                      </a:r>
                      <a:r>
                        <a:rPr lang="nb-NO" dirty="0" err="1" smtClean="0"/>
                        <a:t>Friedewald</a:t>
                      </a:r>
                      <a:r>
                        <a:rPr lang="nb-NO" dirty="0" smtClean="0"/>
                        <a:t>)</a:t>
                      </a:r>
                      <a:endParaRPr lang="en-US" dirty="0" smtClean="0"/>
                    </a:p>
                  </a:txBody>
                  <a:tcPr/>
                </a:tc>
                <a:extLst>
                  <a:ext uri="{0D108BD9-81ED-4DB2-BD59-A6C34878D82A}">
                    <a16:rowId xmlns:a16="http://schemas.microsoft.com/office/drawing/2014/main" val="3046919237"/>
                  </a:ext>
                </a:extLst>
              </a:tr>
              <a:tr h="601133">
                <a:tc>
                  <a:txBody>
                    <a:bodyPr/>
                    <a:lstStyle/>
                    <a:p>
                      <a:r>
                        <a:rPr lang="nb-NO" dirty="0" smtClean="0"/>
                        <a:t>High</a:t>
                      </a:r>
                      <a:r>
                        <a:rPr lang="nb-NO" baseline="0" dirty="0" smtClean="0"/>
                        <a:t> TG (≥ 4-4.5 </a:t>
                      </a:r>
                      <a:r>
                        <a:rPr lang="nb-NO" baseline="0" dirty="0" err="1" smtClean="0"/>
                        <a:t>mmol</a:t>
                      </a:r>
                      <a:r>
                        <a:rPr lang="nb-NO" baseline="0" dirty="0" smtClean="0"/>
                        <a:t>/L)</a:t>
                      </a:r>
                      <a:endParaRPr lang="en-US" dirty="0"/>
                    </a:p>
                  </a:txBody>
                  <a:tcPr/>
                </a:tc>
                <a:tc>
                  <a:txBody>
                    <a:bodyPr/>
                    <a:lstStyle/>
                    <a:p>
                      <a:r>
                        <a:rPr lang="nb-NO" dirty="0" smtClean="0"/>
                        <a:t>Direct </a:t>
                      </a:r>
                      <a:r>
                        <a:rPr lang="nb-NO" dirty="0" err="1" smtClean="0"/>
                        <a:t>assay</a:t>
                      </a:r>
                      <a:endParaRPr lang="en-US" dirty="0"/>
                    </a:p>
                  </a:txBody>
                  <a:tcPr/>
                </a:tc>
                <a:extLst>
                  <a:ext uri="{0D108BD9-81ED-4DB2-BD59-A6C34878D82A}">
                    <a16:rowId xmlns:a16="http://schemas.microsoft.com/office/drawing/2014/main" val="1319279603"/>
                  </a:ext>
                </a:extLst>
              </a:tr>
            </a:tbl>
          </a:graphicData>
        </a:graphic>
      </p:graphicFrame>
      <p:sp>
        <p:nvSpPr>
          <p:cNvPr id="6" name="TextBox 5"/>
          <p:cNvSpPr txBox="1"/>
          <p:nvPr/>
        </p:nvSpPr>
        <p:spPr>
          <a:xfrm>
            <a:off x="21770" y="24250"/>
            <a:ext cx="7344126" cy="954107"/>
          </a:xfrm>
          <a:prstGeom prst="rect">
            <a:avLst/>
          </a:prstGeom>
          <a:noFill/>
        </p:spPr>
        <p:txBody>
          <a:bodyPr wrap="none" rtlCol="0">
            <a:spAutoFit/>
          </a:bodyPr>
          <a:lstStyle/>
          <a:p>
            <a:r>
              <a:rPr lang="nb-NO" sz="2800" b="1" dirty="0" smtClean="0"/>
              <a:t>Beta-</a:t>
            </a:r>
            <a:r>
              <a:rPr lang="nb-NO" sz="2800" b="1" dirty="0" err="1" smtClean="0"/>
              <a:t>quantification</a:t>
            </a:r>
            <a:r>
              <a:rPr lang="nb-NO" sz="2800" b="1" dirty="0" smtClean="0"/>
              <a:t> is </a:t>
            </a:r>
            <a:r>
              <a:rPr lang="nb-NO" sz="2800" b="1" dirty="0" err="1" smtClean="0"/>
              <a:t>the</a:t>
            </a:r>
            <a:r>
              <a:rPr lang="nb-NO" sz="2800" b="1" dirty="0" smtClean="0"/>
              <a:t> US Centers of </a:t>
            </a:r>
            <a:r>
              <a:rPr lang="nb-NO" sz="2800" b="1" dirty="0" err="1" smtClean="0"/>
              <a:t>Disease</a:t>
            </a:r>
            <a:r>
              <a:rPr lang="nb-NO" sz="2800" b="1" dirty="0" smtClean="0"/>
              <a:t> </a:t>
            </a:r>
          </a:p>
          <a:p>
            <a:r>
              <a:rPr lang="nb-NO" sz="2800" b="1" dirty="0" smtClean="0"/>
              <a:t>Control (CDC) Reference Method for LDL-C</a:t>
            </a:r>
            <a:endParaRPr lang="en-US" sz="2800" b="1" dirty="0"/>
          </a:p>
        </p:txBody>
      </p:sp>
      <p:sp>
        <p:nvSpPr>
          <p:cNvPr id="7"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Nordestgaard</a:t>
            </a:r>
            <a:r>
              <a:rPr lang="nb-NO" sz="1200" dirty="0" smtClean="0"/>
              <a:t> BG </a:t>
            </a:r>
            <a:r>
              <a:rPr lang="nb-NO" sz="1200" dirty="0" err="1" smtClean="0"/>
              <a:t>Atherosclerosis</a:t>
            </a:r>
            <a:r>
              <a:rPr lang="nb-NO" sz="1200" dirty="0" smtClean="0"/>
              <a:t> 2020]</a:t>
            </a:r>
            <a:endParaRPr lang="nb-NO" sz="1200" dirty="0"/>
          </a:p>
        </p:txBody>
      </p:sp>
      <p:sp>
        <p:nvSpPr>
          <p:cNvPr id="8" name="TextBox 7"/>
          <p:cNvSpPr txBox="1"/>
          <p:nvPr/>
        </p:nvSpPr>
        <p:spPr>
          <a:xfrm>
            <a:off x="273201" y="4431739"/>
            <a:ext cx="6932924" cy="646331"/>
          </a:xfrm>
          <a:prstGeom prst="rect">
            <a:avLst/>
          </a:prstGeom>
          <a:noFill/>
        </p:spPr>
        <p:txBody>
          <a:bodyPr wrap="none" rtlCol="0">
            <a:spAutoFit/>
          </a:bodyPr>
          <a:lstStyle/>
          <a:p>
            <a:r>
              <a:rPr lang="nb-NO" b="1" dirty="0" smtClean="0">
                <a:solidFill>
                  <a:srgbClr val="0070C0"/>
                </a:solidFill>
              </a:rPr>
              <a:t>The </a:t>
            </a:r>
            <a:r>
              <a:rPr lang="nb-NO" b="1" dirty="0" err="1" smtClean="0">
                <a:solidFill>
                  <a:srgbClr val="0070C0"/>
                </a:solidFill>
              </a:rPr>
              <a:t>TG:cholesterol</a:t>
            </a:r>
            <a:r>
              <a:rPr lang="nb-NO" b="1" dirty="0" smtClean="0">
                <a:solidFill>
                  <a:srgbClr val="0070C0"/>
                </a:solidFill>
              </a:rPr>
              <a:t> ratio is </a:t>
            </a:r>
            <a:r>
              <a:rPr lang="nb-NO" b="1" dirty="0" err="1" smtClean="0">
                <a:solidFill>
                  <a:srgbClr val="0070C0"/>
                </a:solidFill>
              </a:rPr>
              <a:t>approximately</a:t>
            </a:r>
            <a:r>
              <a:rPr lang="nb-NO" b="1" dirty="0" smtClean="0">
                <a:solidFill>
                  <a:srgbClr val="0070C0"/>
                </a:solidFill>
              </a:rPr>
              <a:t> 2.2 (for </a:t>
            </a:r>
            <a:r>
              <a:rPr lang="nb-NO" b="1" dirty="0" err="1" smtClean="0">
                <a:solidFill>
                  <a:srgbClr val="0070C0"/>
                </a:solidFill>
              </a:rPr>
              <a:t>mmol</a:t>
            </a:r>
            <a:r>
              <a:rPr lang="nb-NO" b="1" dirty="0" smtClean="0">
                <a:solidFill>
                  <a:srgbClr val="0070C0"/>
                </a:solidFill>
              </a:rPr>
              <a:t>/L </a:t>
            </a:r>
            <a:r>
              <a:rPr lang="nb-NO" b="1" dirty="0" err="1" smtClean="0">
                <a:solidFill>
                  <a:srgbClr val="0070C0"/>
                </a:solidFill>
              </a:rPr>
              <a:t>values</a:t>
            </a:r>
            <a:r>
              <a:rPr lang="nb-NO" b="1" dirty="0" smtClean="0">
                <a:solidFill>
                  <a:srgbClr val="0070C0"/>
                </a:solidFill>
              </a:rPr>
              <a:t>), </a:t>
            </a:r>
          </a:p>
          <a:p>
            <a:r>
              <a:rPr lang="nb-NO" b="1" dirty="0" err="1" smtClean="0">
                <a:solidFill>
                  <a:srgbClr val="0070C0"/>
                </a:solidFill>
              </a:rPr>
              <a:t>but</a:t>
            </a:r>
            <a:r>
              <a:rPr lang="nb-NO" b="1" dirty="0" smtClean="0">
                <a:solidFill>
                  <a:srgbClr val="0070C0"/>
                </a:solidFill>
              </a:rPr>
              <a:t> </a:t>
            </a:r>
            <a:r>
              <a:rPr lang="nb-NO" b="1" dirty="0" err="1" smtClean="0">
                <a:solidFill>
                  <a:srgbClr val="0070C0"/>
                </a:solidFill>
              </a:rPr>
              <a:t>increases</a:t>
            </a:r>
            <a:r>
              <a:rPr lang="nb-NO" b="1" dirty="0" smtClean="0">
                <a:solidFill>
                  <a:srgbClr val="0070C0"/>
                </a:solidFill>
              </a:rPr>
              <a:t> </a:t>
            </a:r>
            <a:r>
              <a:rPr lang="nb-NO" b="1" dirty="0" err="1" smtClean="0">
                <a:solidFill>
                  <a:srgbClr val="0070C0"/>
                </a:solidFill>
              </a:rPr>
              <a:t>when</a:t>
            </a:r>
            <a:r>
              <a:rPr lang="nb-NO" b="1" dirty="0" smtClean="0">
                <a:solidFill>
                  <a:srgbClr val="0070C0"/>
                </a:solidFill>
              </a:rPr>
              <a:t> TG </a:t>
            </a:r>
            <a:r>
              <a:rPr lang="nb-NO" b="1" dirty="0" err="1" smtClean="0">
                <a:solidFill>
                  <a:srgbClr val="0070C0"/>
                </a:solidFill>
              </a:rPr>
              <a:t>increases</a:t>
            </a:r>
            <a:r>
              <a:rPr lang="nb-NO" b="1" dirty="0" smtClean="0">
                <a:solidFill>
                  <a:srgbClr val="0070C0"/>
                </a:solidFill>
              </a:rPr>
              <a:t>, </a:t>
            </a:r>
            <a:r>
              <a:rPr lang="nb-NO" b="1" dirty="0" err="1" smtClean="0">
                <a:solidFill>
                  <a:srgbClr val="0070C0"/>
                </a:solidFill>
              </a:rPr>
              <a:t>resulting</a:t>
            </a:r>
            <a:r>
              <a:rPr lang="nb-NO" b="1" dirty="0" smtClean="0">
                <a:solidFill>
                  <a:srgbClr val="0070C0"/>
                </a:solidFill>
              </a:rPr>
              <a:t> in </a:t>
            </a:r>
            <a:r>
              <a:rPr lang="nb-NO" b="1" dirty="0" err="1" smtClean="0">
                <a:solidFill>
                  <a:srgbClr val="0070C0"/>
                </a:solidFill>
              </a:rPr>
              <a:t>underestimation</a:t>
            </a:r>
            <a:r>
              <a:rPr lang="nb-NO" b="1" dirty="0" smtClean="0">
                <a:solidFill>
                  <a:srgbClr val="0070C0"/>
                </a:solidFill>
              </a:rPr>
              <a:t> of LDL-C</a:t>
            </a:r>
            <a:endParaRPr lang="en-US" b="1" dirty="0">
              <a:solidFill>
                <a:srgbClr val="0070C0"/>
              </a:solidFill>
            </a:endParaRPr>
          </a:p>
        </p:txBody>
      </p:sp>
      <p:sp>
        <p:nvSpPr>
          <p:cNvPr id="9" name="Rectangle 8"/>
          <p:cNvSpPr/>
          <p:nvPr/>
        </p:nvSpPr>
        <p:spPr>
          <a:xfrm>
            <a:off x="4381892" y="2429154"/>
            <a:ext cx="3429000" cy="2525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3693833" y="1525099"/>
            <a:ext cx="688059" cy="103031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605757" y="1143000"/>
            <a:ext cx="4172424" cy="369332"/>
          </a:xfrm>
          <a:prstGeom prst="rect">
            <a:avLst/>
          </a:prstGeom>
          <a:noFill/>
        </p:spPr>
        <p:txBody>
          <a:bodyPr wrap="none" rtlCol="0">
            <a:spAutoFit/>
          </a:bodyPr>
          <a:lstStyle/>
          <a:p>
            <a:r>
              <a:rPr lang="nb-NO" b="1" dirty="0" smtClean="0">
                <a:solidFill>
                  <a:srgbClr val="0070C0"/>
                </a:solidFill>
              </a:rPr>
              <a:t>LDL-C = TC – HDL-C – TG/</a:t>
            </a:r>
            <a:r>
              <a:rPr lang="nb-NO" b="1" dirty="0" err="1" smtClean="0">
                <a:solidFill>
                  <a:srgbClr val="0070C0"/>
                </a:solidFill>
              </a:rPr>
              <a:t>adjustable-factor</a:t>
            </a:r>
            <a:endParaRPr lang="en-US" b="1" dirty="0">
              <a:solidFill>
                <a:srgbClr val="0070C0"/>
              </a:solidFill>
            </a:endParaRPr>
          </a:p>
        </p:txBody>
      </p:sp>
      <p:sp>
        <p:nvSpPr>
          <p:cNvPr id="16" name="Rectangle 15"/>
          <p:cNvSpPr/>
          <p:nvPr/>
        </p:nvSpPr>
        <p:spPr>
          <a:xfrm>
            <a:off x="4381892" y="3703751"/>
            <a:ext cx="1256908" cy="2525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5638801" y="3822140"/>
            <a:ext cx="1066799" cy="15239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85961" y="3494603"/>
            <a:ext cx="1860509" cy="923330"/>
          </a:xfrm>
          <a:prstGeom prst="rect">
            <a:avLst/>
          </a:prstGeom>
          <a:solidFill>
            <a:schemeClr val="bg1">
              <a:lumMod val="85000"/>
            </a:schemeClr>
          </a:solidFill>
          <a:effectLst>
            <a:softEdge rad="63500"/>
          </a:effectLst>
        </p:spPr>
        <p:txBody>
          <a:bodyPr wrap="none" rtlCol="0">
            <a:spAutoFit/>
          </a:bodyPr>
          <a:lstStyle/>
          <a:p>
            <a:r>
              <a:rPr lang="nb-NO" b="1" dirty="0" smtClean="0">
                <a:solidFill>
                  <a:srgbClr val="0070C0"/>
                </a:solidFill>
              </a:rPr>
              <a:t>Still sub-optimal: </a:t>
            </a:r>
          </a:p>
          <a:p>
            <a:r>
              <a:rPr lang="nb-NO" b="1" dirty="0" smtClean="0">
                <a:solidFill>
                  <a:srgbClr val="0070C0"/>
                </a:solidFill>
              </a:rPr>
              <a:t>diabetes, </a:t>
            </a:r>
          </a:p>
          <a:p>
            <a:r>
              <a:rPr lang="nb-NO" b="1" dirty="0" err="1" smtClean="0">
                <a:solidFill>
                  <a:srgbClr val="0070C0"/>
                </a:solidFill>
              </a:rPr>
              <a:t>kidney</a:t>
            </a:r>
            <a:r>
              <a:rPr lang="nb-NO" b="1" dirty="0" smtClean="0">
                <a:solidFill>
                  <a:srgbClr val="0070C0"/>
                </a:solidFill>
              </a:rPr>
              <a:t> </a:t>
            </a:r>
            <a:r>
              <a:rPr lang="nb-NO" b="1" dirty="0" err="1" smtClean="0">
                <a:solidFill>
                  <a:srgbClr val="0070C0"/>
                </a:solidFill>
              </a:rPr>
              <a:t>disease</a:t>
            </a:r>
            <a:endParaRPr lang="en-US" b="1" dirty="0">
              <a:solidFill>
                <a:srgbClr val="0070C0"/>
              </a:solidFill>
            </a:endParaRPr>
          </a:p>
        </p:txBody>
      </p:sp>
      <p:sp>
        <p:nvSpPr>
          <p:cNvPr id="22" name="TextBox 21"/>
          <p:cNvSpPr txBox="1"/>
          <p:nvPr/>
        </p:nvSpPr>
        <p:spPr>
          <a:xfrm>
            <a:off x="269449" y="5449669"/>
            <a:ext cx="8871852" cy="646331"/>
          </a:xfrm>
          <a:prstGeom prst="rect">
            <a:avLst/>
          </a:prstGeom>
          <a:noFill/>
        </p:spPr>
        <p:txBody>
          <a:bodyPr wrap="none" rtlCol="0">
            <a:spAutoFit/>
          </a:bodyPr>
          <a:lstStyle/>
          <a:p>
            <a:r>
              <a:rPr lang="nb-NO" b="1" dirty="0" smtClean="0">
                <a:solidFill>
                  <a:srgbClr val="0070C0"/>
                </a:solidFill>
              </a:rPr>
              <a:t>Lp(a)-</a:t>
            </a:r>
            <a:r>
              <a:rPr lang="nb-NO" b="1" dirty="0" err="1" smtClean="0">
                <a:solidFill>
                  <a:srgbClr val="0070C0"/>
                </a:solidFill>
              </a:rPr>
              <a:t>corrected</a:t>
            </a:r>
            <a:r>
              <a:rPr lang="nb-NO" b="1" dirty="0" smtClean="0">
                <a:solidFill>
                  <a:srgbClr val="0070C0"/>
                </a:solidFill>
              </a:rPr>
              <a:t> LDL-C (</a:t>
            </a:r>
            <a:r>
              <a:rPr lang="nb-NO" b="1" dirty="0" err="1" smtClean="0">
                <a:solidFill>
                  <a:srgbClr val="0070C0"/>
                </a:solidFill>
              </a:rPr>
              <a:t>mmol</a:t>
            </a:r>
            <a:r>
              <a:rPr lang="nb-NO" b="1" dirty="0" smtClean="0">
                <a:solidFill>
                  <a:srgbClr val="0070C0"/>
                </a:solidFill>
              </a:rPr>
              <a:t>/L) = LDL-C (</a:t>
            </a:r>
            <a:r>
              <a:rPr lang="nb-NO" b="1" dirty="0" err="1" smtClean="0">
                <a:solidFill>
                  <a:srgbClr val="0070C0"/>
                </a:solidFill>
              </a:rPr>
              <a:t>mmol</a:t>
            </a:r>
            <a:r>
              <a:rPr lang="nb-NO" b="1" dirty="0" smtClean="0">
                <a:solidFill>
                  <a:srgbClr val="0070C0"/>
                </a:solidFill>
              </a:rPr>
              <a:t>/L) – [Lp(a) (mg/</a:t>
            </a:r>
            <a:r>
              <a:rPr lang="nb-NO" b="1" dirty="0" err="1" smtClean="0">
                <a:solidFill>
                  <a:srgbClr val="0070C0"/>
                </a:solidFill>
              </a:rPr>
              <a:t>dL</a:t>
            </a:r>
            <a:r>
              <a:rPr lang="nb-NO" b="1" dirty="0" smtClean="0">
                <a:solidFill>
                  <a:srgbClr val="0070C0"/>
                </a:solidFill>
              </a:rPr>
              <a:t>) * 0.0078]</a:t>
            </a:r>
          </a:p>
          <a:p>
            <a:r>
              <a:rPr lang="nb-NO" i="1" dirty="0" smtClean="0"/>
              <a:t>Conversion </a:t>
            </a:r>
            <a:r>
              <a:rPr lang="nb-NO" i="1" dirty="0" err="1" smtClean="0"/>
              <a:t>factors</a:t>
            </a:r>
            <a:r>
              <a:rPr lang="nb-NO" i="1" dirty="0" smtClean="0"/>
              <a:t> for </a:t>
            </a:r>
            <a:r>
              <a:rPr lang="nb-NO" i="1" dirty="0" err="1" smtClean="0"/>
              <a:t>nmol</a:t>
            </a:r>
            <a:r>
              <a:rPr lang="nb-NO" i="1" dirty="0" smtClean="0"/>
              <a:t>/L not </a:t>
            </a:r>
            <a:r>
              <a:rPr lang="nb-NO" i="1" dirty="0" err="1" smtClean="0"/>
              <a:t>available</a:t>
            </a:r>
            <a:r>
              <a:rPr lang="nb-NO" i="1" dirty="0" smtClean="0"/>
              <a:t> </a:t>
            </a:r>
            <a:r>
              <a:rPr lang="nb-NO" i="1" dirty="0" err="1" smtClean="0"/>
              <a:t>yet</a:t>
            </a:r>
            <a:r>
              <a:rPr lang="nb-NO" i="1" dirty="0" smtClean="0"/>
              <a:t>, due to </a:t>
            </a:r>
            <a:r>
              <a:rPr lang="nb-NO" i="1" dirty="0" err="1" smtClean="0"/>
              <a:t>size</a:t>
            </a:r>
            <a:r>
              <a:rPr lang="nb-NO" i="1" dirty="0" smtClean="0"/>
              <a:t> </a:t>
            </a:r>
            <a:r>
              <a:rPr lang="nb-NO" i="1" dirty="0" err="1" smtClean="0"/>
              <a:t>heterogeneity</a:t>
            </a:r>
            <a:r>
              <a:rPr lang="nb-NO" i="1" dirty="0" smtClean="0"/>
              <a:t> and cross-</a:t>
            </a:r>
            <a:r>
              <a:rPr lang="nb-NO" i="1" dirty="0" err="1" smtClean="0"/>
              <a:t>reactivity</a:t>
            </a:r>
            <a:endParaRPr lang="en-US" i="1" dirty="0"/>
          </a:p>
        </p:txBody>
      </p:sp>
    </p:spTree>
    <p:extLst>
      <p:ext uri="{BB962C8B-B14F-4D97-AF65-F5344CB8AC3E}">
        <p14:creationId xmlns:p14="http://schemas.microsoft.com/office/powerpoint/2010/main" val="2504052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Nordestgaard</a:t>
            </a:r>
            <a:r>
              <a:rPr lang="nb-NO" sz="1200" dirty="0" smtClean="0"/>
              <a:t> BG </a:t>
            </a:r>
            <a:r>
              <a:rPr lang="nb-NO" sz="1200" dirty="0" err="1" smtClean="0"/>
              <a:t>Atherosclerosis</a:t>
            </a:r>
            <a:r>
              <a:rPr lang="nb-NO" sz="1200" dirty="0" smtClean="0"/>
              <a:t> 2020]</a:t>
            </a:r>
            <a:endParaRPr lang="nb-NO" sz="1200" dirty="0"/>
          </a:p>
        </p:txBody>
      </p:sp>
      <p:pic>
        <p:nvPicPr>
          <p:cNvPr id="2" name="Picture 1"/>
          <p:cNvPicPr>
            <a:picLocks noChangeAspect="1"/>
          </p:cNvPicPr>
          <p:nvPr/>
        </p:nvPicPr>
        <p:blipFill>
          <a:blip r:embed="rId3"/>
          <a:stretch>
            <a:fillRect/>
          </a:stretch>
        </p:blipFill>
        <p:spPr>
          <a:xfrm>
            <a:off x="137660" y="2209800"/>
            <a:ext cx="8853940" cy="2080017"/>
          </a:xfrm>
          <a:prstGeom prst="rect">
            <a:avLst/>
          </a:prstGeom>
          <a:ln>
            <a:solidFill>
              <a:schemeClr val="tx1"/>
            </a:solidFill>
          </a:ln>
        </p:spPr>
      </p:pic>
    </p:spTree>
    <p:extLst>
      <p:ext uri="{BB962C8B-B14F-4D97-AF65-F5344CB8AC3E}">
        <p14:creationId xmlns:p14="http://schemas.microsoft.com/office/powerpoint/2010/main" val="5653843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086827" y="2644170"/>
            <a:ext cx="6970370" cy="1569660"/>
          </a:xfrm>
          <a:prstGeom prst="rect">
            <a:avLst/>
          </a:prstGeom>
          <a:noFill/>
        </p:spPr>
        <p:txBody>
          <a:bodyPr wrap="none" rtlCol="0">
            <a:spAutoFit/>
          </a:bodyPr>
          <a:lstStyle/>
          <a:p>
            <a:pPr algn="ctr"/>
            <a:r>
              <a:rPr lang="nb-NO" sz="4800" dirty="0" smtClean="0">
                <a:solidFill>
                  <a:schemeClr val="bg1"/>
                </a:solidFill>
              </a:rPr>
              <a:t>LDLC test </a:t>
            </a:r>
            <a:r>
              <a:rPr lang="nb-NO" sz="4800" dirty="0" err="1" smtClean="0">
                <a:solidFill>
                  <a:schemeClr val="bg1"/>
                </a:solidFill>
              </a:rPr>
              <a:t>errors</a:t>
            </a:r>
            <a:r>
              <a:rPr lang="nb-NO" sz="4800" dirty="0" smtClean="0">
                <a:solidFill>
                  <a:schemeClr val="bg1"/>
                </a:solidFill>
              </a:rPr>
              <a:t>: </a:t>
            </a:r>
          </a:p>
          <a:p>
            <a:pPr algn="ctr"/>
            <a:r>
              <a:rPr lang="nb-NO" sz="4800" dirty="0" err="1" smtClean="0">
                <a:solidFill>
                  <a:schemeClr val="bg1"/>
                </a:solidFill>
              </a:rPr>
              <a:t>are</a:t>
            </a:r>
            <a:r>
              <a:rPr lang="nb-NO" sz="4800" dirty="0" smtClean="0">
                <a:solidFill>
                  <a:schemeClr val="bg1"/>
                </a:solidFill>
              </a:rPr>
              <a:t> </a:t>
            </a:r>
            <a:r>
              <a:rPr lang="nb-NO" sz="4800" dirty="0" err="1" smtClean="0">
                <a:solidFill>
                  <a:schemeClr val="bg1"/>
                </a:solidFill>
              </a:rPr>
              <a:t>they</a:t>
            </a:r>
            <a:r>
              <a:rPr lang="nb-NO" sz="4800" dirty="0" smtClean="0">
                <a:solidFill>
                  <a:schemeClr val="bg1"/>
                </a:solidFill>
              </a:rPr>
              <a:t> </a:t>
            </a:r>
            <a:r>
              <a:rPr lang="nb-NO" sz="4800" dirty="0" err="1" smtClean="0">
                <a:solidFill>
                  <a:schemeClr val="bg1"/>
                </a:solidFill>
              </a:rPr>
              <a:t>clinically</a:t>
            </a:r>
            <a:r>
              <a:rPr lang="nb-NO" sz="4800" dirty="0" smtClean="0">
                <a:solidFill>
                  <a:schemeClr val="bg1"/>
                </a:solidFill>
              </a:rPr>
              <a:t> relevant?</a:t>
            </a:r>
            <a:endParaRPr lang="en-US" sz="4800" dirty="0">
              <a:solidFill>
                <a:schemeClr val="bg1"/>
              </a:solidFill>
            </a:endParaRPr>
          </a:p>
        </p:txBody>
      </p:sp>
    </p:spTree>
    <p:extLst>
      <p:ext uri="{BB962C8B-B14F-4D97-AF65-F5344CB8AC3E}">
        <p14:creationId xmlns:p14="http://schemas.microsoft.com/office/powerpoint/2010/main" val="2498831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Nordestgaard</a:t>
            </a:r>
            <a:r>
              <a:rPr lang="nb-NO" sz="1200" dirty="0" smtClean="0"/>
              <a:t> BG </a:t>
            </a:r>
            <a:r>
              <a:rPr lang="nb-NO" sz="1200" dirty="0" err="1" smtClean="0"/>
              <a:t>Atherosclerosis</a:t>
            </a:r>
            <a:r>
              <a:rPr lang="nb-NO" sz="1200" dirty="0" smtClean="0"/>
              <a:t> 2020]</a:t>
            </a:r>
            <a:endParaRPr lang="nb-NO" sz="1200" dirty="0"/>
          </a:p>
        </p:txBody>
      </p:sp>
      <p:pic>
        <p:nvPicPr>
          <p:cNvPr id="2" name="Picture 1"/>
          <p:cNvPicPr>
            <a:picLocks noChangeAspect="1"/>
          </p:cNvPicPr>
          <p:nvPr/>
        </p:nvPicPr>
        <p:blipFill>
          <a:blip r:embed="rId3"/>
          <a:stretch>
            <a:fillRect/>
          </a:stretch>
        </p:blipFill>
        <p:spPr>
          <a:xfrm>
            <a:off x="137660" y="2209800"/>
            <a:ext cx="8853940" cy="2080017"/>
          </a:xfrm>
          <a:prstGeom prst="rect">
            <a:avLst/>
          </a:prstGeom>
          <a:ln>
            <a:solidFill>
              <a:schemeClr val="tx1"/>
            </a:solidFill>
          </a:ln>
        </p:spPr>
      </p:pic>
      <p:sp>
        <p:nvSpPr>
          <p:cNvPr id="5" name="TextBox 4"/>
          <p:cNvSpPr txBox="1"/>
          <p:nvPr/>
        </p:nvSpPr>
        <p:spPr>
          <a:xfrm>
            <a:off x="21770" y="24250"/>
            <a:ext cx="7759753" cy="954107"/>
          </a:xfrm>
          <a:prstGeom prst="rect">
            <a:avLst/>
          </a:prstGeom>
          <a:noFill/>
        </p:spPr>
        <p:txBody>
          <a:bodyPr wrap="none" rtlCol="0">
            <a:spAutoFit/>
          </a:bodyPr>
          <a:lstStyle/>
          <a:p>
            <a:r>
              <a:rPr lang="nb-NO" sz="2800" b="1" dirty="0" err="1" smtClean="0"/>
              <a:t>Use</a:t>
            </a:r>
            <a:r>
              <a:rPr lang="nb-NO" sz="2800" b="1" dirty="0" smtClean="0"/>
              <a:t> </a:t>
            </a:r>
            <a:r>
              <a:rPr lang="nb-NO" sz="2800" b="1" dirty="0" err="1" smtClean="0"/>
              <a:t>the</a:t>
            </a:r>
            <a:r>
              <a:rPr lang="nb-NO" sz="2800" b="1" dirty="0" smtClean="0"/>
              <a:t> same </a:t>
            </a:r>
            <a:r>
              <a:rPr lang="nb-NO" sz="2800" b="1" dirty="0" err="1" smtClean="0"/>
              <a:t>method</a:t>
            </a:r>
            <a:r>
              <a:rPr lang="nb-NO" sz="2800" b="1" dirty="0" smtClean="0"/>
              <a:t> and </a:t>
            </a:r>
            <a:r>
              <a:rPr lang="nb-NO" sz="2800" b="1" dirty="0" err="1" smtClean="0"/>
              <a:t>laboratory</a:t>
            </a:r>
            <a:r>
              <a:rPr lang="nb-NO" sz="2800" b="1" dirty="0" smtClean="0"/>
              <a:t> for </a:t>
            </a:r>
            <a:r>
              <a:rPr lang="nb-NO" sz="2800" b="1" dirty="0" err="1" smtClean="0"/>
              <a:t>repeated</a:t>
            </a:r>
            <a:r>
              <a:rPr lang="nb-NO" sz="2800" b="1" dirty="0" smtClean="0"/>
              <a:t> </a:t>
            </a:r>
          </a:p>
          <a:p>
            <a:r>
              <a:rPr lang="nb-NO" sz="2800" b="1" dirty="0" err="1" smtClean="0"/>
              <a:t>measures</a:t>
            </a:r>
            <a:r>
              <a:rPr lang="nb-NO" sz="2800" b="1" dirty="0" smtClean="0"/>
              <a:t>; </a:t>
            </a:r>
            <a:r>
              <a:rPr lang="nb-NO" sz="2800" b="1" dirty="0" err="1" smtClean="0"/>
              <a:t>use</a:t>
            </a:r>
            <a:r>
              <a:rPr lang="nb-NO" sz="2800" b="1" dirty="0" smtClean="0"/>
              <a:t> more </a:t>
            </a:r>
            <a:r>
              <a:rPr lang="nb-NO" sz="2800" b="1" dirty="0" err="1" smtClean="0"/>
              <a:t>than</a:t>
            </a:r>
            <a:r>
              <a:rPr lang="nb-NO" sz="2800" b="1" dirty="0" smtClean="0"/>
              <a:t> </a:t>
            </a:r>
            <a:r>
              <a:rPr lang="nb-NO" sz="2800" b="1" dirty="0" err="1" smtClean="0"/>
              <a:t>one</a:t>
            </a:r>
            <a:r>
              <a:rPr lang="nb-NO" sz="2800" b="1" dirty="0" smtClean="0"/>
              <a:t> sample to guide LLT</a:t>
            </a:r>
            <a:endParaRPr lang="en-US" sz="2800" b="1" dirty="0"/>
          </a:p>
        </p:txBody>
      </p:sp>
    </p:spTree>
    <p:extLst>
      <p:ext uri="{BB962C8B-B14F-4D97-AF65-F5344CB8AC3E}">
        <p14:creationId xmlns:p14="http://schemas.microsoft.com/office/powerpoint/2010/main" val="41012026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Nordestgaard</a:t>
            </a:r>
            <a:r>
              <a:rPr lang="nb-NO" sz="1200" dirty="0" smtClean="0"/>
              <a:t> BG </a:t>
            </a:r>
            <a:r>
              <a:rPr lang="nb-NO" sz="1200" dirty="0" err="1" smtClean="0"/>
              <a:t>Atherosclerosis</a:t>
            </a:r>
            <a:r>
              <a:rPr lang="nb-NO" sz="1200" dirty="0" smtClean="0"/>
              <a:t> 2020]</a:t>
            </a:r>
            <a:endParaRPr lang="nb-NO" sz="1200" dirty="0"/>
          </a:p>
        </p:txBody>
      </p:sp>
      <p:pic>
        <p:nvPicPr>
          <p:cNvPr id="2" name="Picture 1"/>
          <p:cNvPicPr>
            <a:picLocks noChangeAspect="1"/>
          </p:cNvPicPr>
          <p:nvPr/>
        </p:nvPicPr>
        <p:blipFill>
          <a:blip r:embed="rId3"/>
          <a:stretch>
            <a:fillRect/>
          </a:stretch>
        </p:blipFill>
        <p:spPr>
          <a:xfrm>
            <a:off x="64773" y="1339701"/>
            <a:ext cx="9000000" cy="3993328"/>
          </a:xfrm>
          <a:prstGeom prst="rect">
            <a:avLst/>
          </a:prstGeom>
          <a:ln>
            <a:solidFill>
              <a:schemeClr val="tx1"/>
            </a:solidFill>
          </a:ln>
        </p:spPr>
      </p:pic>
    </p:spTree>
    <p:extLst>
      <p:ext uri="{BB962C8B-B14F-4D97-AF65-F5344CB8AC3E}">
        <p14:creationId xmlns:p14="http://schemas.microsoft.com/office/powerpoint/2010/main" val="246162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82509" y="2644170"/>
            <a:ext cx="8579015" cy="1569660"/>
          </a:xfrm>
          <a:prstGeom prst="rect">
            <a:avLst/>
          </a:prstGeom>
          <a:noFill/>
        </p:spPr>
        <p:txBody>
          <a:bodyPr wrap="none" rtlCol="0">
            <a:spAutoFit/>
          </a:bodyPr>
          <a:lstStyle/>
          <a:p>
            <a:pPr algn="ctr"/>
            <a:r>
              <a:rPr lang="nb-NO" sz="4800" dirty="0" smtClean="0">
                <a:solidFill>
                  <a:schemeClr val="bg1"/>
                </a:solidFill>
              </a:rPr>
              <a:t>Are </a:t>
            </a:r>
            <a:r>
              <a:rPr lang="nb-NO" sz="4800" dirty="0" err="1" smtClean="0">
                <a:solidFill>
                  <a:schemeClr val="bg1"/>
                </a:solidFill>
              </a:rPr>
              <a:t>other</a:t>
            </a:r>
            <a:r>
              <a:rPr lang="nb-NO" sz="4800" dirty="0" smtClean="0">
                <a:solidFill>
                  <a:schemeClr val="bg1"/>
                </a:solidFill>
              </a:rPr>
              <a:t> </a:t>
            </a:r>
            <a:r>
              <a:rPr lang="nb-NO" sz="4800" dirty="0" err="1" smtClean="0">
                <a:solidFill>
                  <a:schemeClr val="bg1"/>
                </a:solidFill>
              </a:rPr>
              <a:t>measurements</a:t>
            </a:r>
            <a:r>
              <a:rPr lang="nb-NO" sz="4800" dirty="0" smtClean="0">
                <a:solidFill>
                  <a:schemeClr val="bg1"/>
                </a:solidFill>
              </a:rPr>
              <a:t> of </a:t>
            </a:r>
          </a:p>
          <a:p>
            <a:pPr algn="ctr"/>
            <a:r>
              <a:rPr lang="nb-NO" sz="4800" dirty="0" err="1" smtClean="0">
                <a:solidFill>
                  <a:schemeClr val="bg1"/>
                </a:solidFill>
              </a:rPr>
              <a:t>atherogenic</a:t>
            </a:r>
            <a:r>
              <a:rPr lang="nb-NO" sz="4800" dirty="0" smtClean="0">
                <a:solidFill>
                  <a:schemeClr val="bg1"/>
                </a:solidFill>
              </a:rPr>
              <a:t> </a:t>
            </a:r>
            <a:r>
              <a:rPr lang="nb-NO" sz="4800" dirty="0" err="1" smtClean="0">
                <a:solidFill>
                  <a:schemeClr val="bg1"/>
                </a:solidFill>
              </a:rPr>
              <a:t>lipoproteins</a:t>
            </a:r>
            <a:r>
              <a:rPr lang="nb-NO" sz="4800" dirty="0" smtClean="0">
                <a:solidFill>
                  <a:schemeClr val="bg1"/>
                </a:solidFill>
              </a:rPr>
              <a:t> reliable?</a:t>
            </a:r>
            <a:endParaRPr lang="en-US" sz="4800" dirty="0">
              <a:solidFill>
                <a:schemeClr val="bg1"/>
              </a:solidFill>
            </a:endParaRPr>
          </a:p>
        </p:txBody>
      </p:sp>
    </p:spTree>
    <p:extLst>
      <p:ext uri="{BB962C8B-B14F-4D97-AF65-F5344CB8AC3E}">
        <p14:creationId xmlns:p14="http://schemas.microsoft.com/office/powerpoint/2010/main" val="756228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Nordestgaard</a:t>
            </a:r>
            <a:r>
              <a:rPr lang="nb-NO" sz="1200" dirty="0" smtClean="0"/>
              <a:t> BG </a:t>
            </a:r>
            <a:r>
              <a:rPr lang="nb-NO" sz="1200" dirty="0" err="1" smtClean="0"/>
              <a:t>Atherosclerosis</a:t>
            </a:r>
            <a:r>
              <a:rPr lang="nb-NO" sz="1200" dirty="0" smtClean="0"/>
              <a:t> 2020]</a:t>
            </a:r>
            <a:endParaRPr lang="nb-NO" sz="1200" dirty="0"/>
          </a:p>
        </p:txBody>
      </p:sp>
      <p:pic>
        <p:nvPicPr>
          <p:cNvPr id="2" name="Picture 1"/>
          <p:cNvPicPr>
            <a:picLocks noChangeAspect="1"/>
          </p:cNvPicPr>
          <p:nvPr/>
        </p:nvPicPr>
        <p:blipFill>
          <a:blip r:embed="rId3"/>
          <a:stretch>
            <a:fillRect/>
          </a:stretch>
        </p:blipFill>
        <p:spPr>
          <a:xfrm>
            <a:off x="64773" y="1339701"/>
            <a:ext cx="9000000" cy="3993328"/>
          </a:xfrm>
          <a:prstGeom prst="rect">
            <a:avLst/>
          </a:prstGeom>
          <a:ln>
            <a:solidFill>
              <a:schemeClr val="tx1"/>
            </a:solidFill>
          </a:ln>
        </p:spPr>
      </p:pic>
      <p:sp>
        <p:nvSpPr>
          <p:cNvPr id="3" name="TextBox 2"/>
          <p:cNvSpPr txBox="1"/>
          <p:nvPr/>
        </p:nvSpPr>
        <p:spPr>
          <a:xfrm>
            <a:off x="3124200" y="457200"/>
            <a:ext cx="4708084" cy="646331"/>
          </a:xfrm>
          <a:prstGeom prst="rect">
            <a:avLst/>
          </a:prstGeom>
          <a:noFill/>
        </p:spPr>
        <p:txBody>
          <a:bodyPr wrap="none" rtlCol="0">
            <a:spAutoFit/>
          </a:bodyPr>
          <a:lstStyle/>
          <a:p>
            <a:r>
              <a:rPr lang="nb-NO" b="1" dirty="0" smtClean="0">
                <a:solidFill>
                  <a:srgbClr val="0070C0"/>
                </a:solidFill>
              </a:rPr>
              <a:t>More </a:t>
            </a:r>
            <a:r>
              <a:rPr lang="nb-NO" b="1" dirty="0" err="1" smtClean="0">
                <a:solidFill>
                  <a:srgbClr val="0070C0"/>
                </a:solidFill>
              </a:rPr>
              <a:t>comprehensive</a:t>
            </a:r>
            <a:r>
              <a:rPr lang="nb-NO" b="1" dirty="0" smtClean="0">
                <a:solidFill>
                  <a:srgbClr val="0070C0"/>
                </a:solidFill>
              </a:rPr>
              <a:t> (LDL-C, Lp(a), </a:t>
            </a:r>
            <a:r>
              <a:rPr lang="nb-NO" b="1" dirty="0" err="1" smtClean="0">
                <a:solidFill>
                  <a:srgbClr val="0070C0"/>
                </a:solidFill>
              </a:rPr>
              <a:t>Remnant</a:t>
            </a:r>
            <a:r>
              <a:rPr lang="nb-NO" b="1" dirty="0" smtClean="0">
                <a:solidFill>
                  <a:srgbClr val="0070C0"/>
                </a:solidFill>
              </a:rPr>
              <a:t>-C)</a:t>
            </a:r>
          </a:p>
          <a:p>
            <a:r>
              <a:rPr lang="nb-NO" b="1" dirty="0" err="1" smtClean="0">
                <a:solidFill>
                  <a:srgbClr val="0070C0"/>
                </a:solidFill>
              </a:rPr>
              <a:t>Lack</a:t>
            </a:r>
            <a:r>
              <a:rPr lang="nb-NO" b="1" dirty="0" smtClean="0">
                <a:solidFill>
                  <a:srgbClr val="0070C0"/>
                </a:solidFill>
              </a:rPr>
              <a:t> of </a:t>
            </a:r>
            <a:r>
              <a:rPr lang="nb-NO" b="1" dirty="0" err="1" smtClean="0">
                <a:solidFill>
                  <a:srgbClr val="0070C0"/>
                </a:solidFill>
              </a:rPr>
              <a:t>discrimination</a:t>
            </a:r>
            <a:r>
              <a:rPr lang="nb-NO" b="1" dirty="0" smtClean="0">
                <a:solidFill>
                  <a:srgbClr val="0070C0"/>
                </a:solidFill>
              </a:rPr>
              <a:t> </a:t>
            </a:r>
            <a:r>
              <a:rPr lang="nb-NO" b="1" dirty="0" err="1" smtClean="0">
                <a:solidFill>
                  <a:srgbClr val="0070C0"/>
                </a:solidFill>
              </a:rPr>
              <a:t>can</a:t>
            </a:r>
            <a:r>
              <a:rPr lang="nb-NO" b="1" dirty="0" smtClean="0">
                <a:solidFill>
                  <a:srgbClr val="0070C0"/>
                </a:solidFill>
              </a:rPr>
              <a:t> </a:t>
            </a:r>
            <a:r>
              <a:rPr lang="nb-NO" b="1" dirty="0" err="1" smtClean="0">
                <a:solidFill>
                  <a:srgbClr val="0070C0"/>
                </a:solidFill>
              </a:rPr>
              <a:t>hide</a:t>
            </a:r>
            <a:r>
              <a:rPr lang="nb-NO" b="1" dirty="0" smtClean="0">
                <a:solidFill>
                  <a:srgbClr val="0070C0"/>
                </a:solidFill>
              </a:rPr>
              <a:t> residual risk</a:t>
            </a:r>
            <a:endParaRPr lang="en-US" b="1" dirty="0">
              <a:solidFill>
                <a:srgbClr val="0070C0"/>
              </a:solidFill>
            </a:endParaRPr>
          </a:p>
        </p:txBody>
      </p:sp>
      <p:cxnSp>
        <p:nvCxnSpPr>
          <p:cNvPr id="5" name="Straight Connector 4"/>
          <p:cNvCxnSpPr/>
          <p:nvPr/>
        </p:nvCxnSpPr>
        <p:spPr>
          <a:xfrm>
            <a:off x="5257800" y="1143000"/>
            <a:ext cx="457200" cy="14478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51667" y="5410697"/>
            <a:ext cx="6716133" cy="923330"/>
          </a:xfrm>
          <a:prstGeom prst="rect">
            <a:avLst/>
          </a:prstGeom>
          <a:noFill/>
        </p:spPr>
        <p:txBody>
          <a:bodyPr wrap="none" rtlCol="0">
            <a:spAutoFit/>
          </a:bodyPr>
          <a:lstStyle/>
          <a:p>
            <a:pPr algn="r"/>
            <a:r>
              <a:rPr lang="nb-NO" b="1" dirty="0" smtClean="0">
                <a:solidFill>
                  <a:srgbClr val="0070C0"/>
                </a:solidFill>
              </a:rPr>
              <a:t>Superior to LDL-C and non-HDL-C</a:t>
            </a:r>
          </a:p>
          <a:p>
            <a:pPr algn="r"/>
            <a:r>
              <a:rPr lang="nb-NO" b="1" dirty="0" err="1" smtClean="0">
                <a:solidFill>
                  <a:srgbClr val="0070C0"/>
                </a:solidFill>
              </a:rPr>
              <a:t>Use</a:t>
            </a:r>
            <a:r>
              <a:rPr lang="nb-NO" b="1" dirty="0" smtClean="0">
                <a:solidFill>
                  <a:srgbClr val="0070C0"/>
                </a:solidFill>
              </a:rPr>
              <a:t> </a:t>
            </a:r>
            <a:r>
              <a:rPr lang="nb-NO" b="1" dirty="0" err="1" smtClean="0">
                <a:solidFill>
                  <a:srgbClr val="0070C0"/>
                </a:solidFill>
              </a:rPr>
              <a:t>with</a:t>
            </a:r>
            <a:r>
              <a:rPr lang="nb-NO" b="1" dirty="0" smtClean="0">
                <a:solidFill>
                  <a:srgbClr val="0070C0"/>
                </a:solidFill>
              </a:rPr>
              <a:t> TG 2-10 </a:t>
            </a:r>
            <a:r>
              <a:rPr lang="nb-NO" b="1" dirty="0" err="1" smtClean="0">
                <a:solidFill>
                  <a:srgbClr val="0070C0"/>
                </a:solidFill>
              </a:rPr>
              <a:t>mmol</a:t>
            </a:r>
            <a:r>
              <a:rPr lang="nb-NO" b="1" dirty="0" smtClean="0">
                <a:solidFill>
                  <a:srgbClr val="0070C0"/>
                </a:solidFill>
              </a:rPr>
              <a:t>/L, </a:t>
            </a:r>
            <a:r>
              <a:rPr lang="nb-NO" b="1" dirty="0" err="1" smtClean="0">
                <a:solidFill>
                  <a:srgbClr val="0070C0"/>
                </a:solidFill>
              </a:rPr>
              <a:t>obesity</a:t>
            </a:r>
            <a:r>
              <a:rPr lang="nb-NO" b="1" dirty="0" smtClean="0">
                <a:solidFill>
                  <a:srgbClr val="0070C0"/>
                </a:solidFill>
              </a:rPr>
              <a:t>, DM, </a:t>
            </a:r>
            <a:r>
              <a:rPr lang="nb-NO" b="1" dirty="0" err="1" smtClean="0">
                <a:solidFill>
                  <a:srgbClr val="0070C0"/>
                </a:solidFill>
              </a:rPr>
              <a:t>MetS</a:t>
            </a:r>
            <a:r>
              <a:rPr lang="en-US" b="1" dirty="0" smtClean="0">
                <a:solidFill>
                  <a:srgbClr val="0070C0"/>
                </a:solidFill>
              </a:rPr>
              <a:t>, or LDL-C &lt; 1.8 </a:t>
            </a:r>
            <a:r>
              <a:rPr lang="en-US" b="1" dirty="0" err="1" smtClean="0">
                <a:solidFill>
                  <a:srgbClr val="0070C0"/>
                </a:solidFill>
              </a:rPr>
              <a:t>mmol</a:t>
            </a:r>
            <a:r>
              <a:rPr lang="en-US" b="1" dirty="0" smtClean="0">
                <a:solidFill>
                  <a:srgbClr val="0070C0"/>
                </a:solidFill>
              </a:rPr>
              <a:t>/L</a:t>
            </a:r>
          </a:p>
          <a:p>
            <a:pPr algn="r"/>
            <a:r>
              <a:rPr lang="nb-NO" b="1" dirty="0" smtClean="0">
                <a:solidFill>
                  <a:srgbClr val="0070C0"/>
                </a:solidFill>
              </a:rPr>
              <a:t>Stable, nonfasting OK, </a:t>
            </a:r>
            <a:r>
              <a:rPr lang="nb-NO" b="1" dirty="0" err="1" smtClean="0">
                <a:solidFill>
                  <a:srgbClr val="0070C0"/>
                </a:solidFill>
              </a:rPr>
              <a:t>unaffected</a:t>
            </a:r>
            <a:r>
              <a:rPr lang="nb-NO" b="1" dirty="0" smtClean="0">
                <a:solidFill>
                  <a:srgbClr val="0070C0"/>
                </a:solidFill>
              </a:rPr>
              <a:t> by TGs</a:t>
            </a:r>
          </a:p>
        </p:txBody>
      </p:sp>
      <p:cxnSp>
        <p:nvCxnSpPr>
          <p:cNvPr id="10" name="Straight Connector 9"/>
          <p:cNvCxnSpPr/>
          <p:nvPr/>
        </p:nvCxnSpPr>
        <p:spPr>
          <a:xfrm flipH="1">
            <a:off x="6629400" y="2819400"/>
            <a:ext cx="533400" cy="25908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6147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421475" y="2644170"/>
            <a:ext cx="8301119" cy="1569660"/>
          </a:xfrm>
          <a:prstGeom prst="rect">
            <a:avLst/>
          </a:prstGeom>
          <a:noFill/>
        </p:spPr>
        <p:txBody>
          <a:bodyPr wrap="none" rtlCol="0">
            <a:spAutoFit/>
          </a:bodyPr>
          <a:lstStyle/>
          <a:p>
            <a:pPr algn="ctr"/>
            <a:r>
              <a:rPr lang="nb-NO" sz="4800" dirty="0" err="1" smtClean="0">
                <a:solidFill>
                  <a:schemeClr val="bg1"/>
                </a:solidFill>
              </a:rPr>
              <a:t>Can</a:t>
            </a:r>
            <a:r>
              <a:rPr lang="nb-NO" sz="4800" dirty="0" smtClean="0">
                <a:solidFill>
                  <a:schemeClr val="bg1"/>
                </a:solidFill>
              </a:rPr>
              <a:t> </a:t>
            </a:r>
            <a:r>
              <a:rPr lang="nb-NO" sz="4800" dirty="0" err="1" smtClean="0">
                <a:solidFill>
                  <a:schemeClr val="bg1"/>
                </a:solidFill>
              </a:rPr>
              <a:t>apoB</a:t>
            </a:r>
            <a:r>
              <a:rPr lang="nb-NO" sz="4800" dirty="0" smtClean="0">
                <a:solidFill>
                  <a:schemeClr val="bg1"/>
                </a:solidFill>
              </a:rPr>
              <a:t> </a:t>
            </a:r>
            <a:r>
              <a:rPr lang="nb-NO" sz="4800" dirty="0" err="1" smtClean="0">
                <a:solidFill>
                  <a:schemeClr val="bg1"/>
                </a:solidFill>
              </a:rPr>
              <a:t>measurement</a:t>
            </a:r>
            <a:r>
              <a:rPr lang="nb-NO" sz="4800" dirty="0" smtClean="0">
                <a:solidFill>
                  <a:schemeClr val="bg1"/>
                </a:solidFill>
              </a:rPr>
              <a:t> </a:t>
            </a:r>
            <a:r>
              <a:rPr lang="nb-NO" sz="4800" dirty="0" err="1" smtClean="0">
                <a:solidFill>
                  <a:schemeClr val="bg1"/>
                </a:solidFill>
              </a:rPr>
              <a:t>replace</a:t>
            </a:r>
            <a:r>
              <a:rPr lang="nb-NO" sz="4800" dirty="0" smtClean="0">
                <a:solidFill>
                  <a:schemeClr val="bg1"/>
                </a:solidFill>
              </a:rPr>
              <a:t> </a:t>
            </a:r>
          </a:p>
          <a:p>
            <a:pPr algn="ctr"/>
            <a:r>
              <a:rPr lang="nb-NO" sz="4800" dirty="0" err="1" smtClean="0">
                <a:solidFill>
                  <a:schemeClr val="bg1"/>
                </a:solidFill>
              </a:rPr>
              <a:t>the</a:t>
            </a:r>
            <a:r>
              <a:rPr lang="nb-NO" sz="4800" dirty="0" smtClean="0">
                <a:solidFill>
                  <a:schemeClr val="bg1"/>
                </a:solidFill>
              </a:rPr>
              <a:t> SLP for </a:t>
            </a:r>
            <a:r>
              <a:rPr lang="nb-NO" sz="4800" dirty="0" err="1" smtClean="0">
                <a:solidFill>
                  <a:schemeClr val="bg1"/>
                </a:solidFill>
              </a:rPr>
              <a:t>monitoring</a:t>
            </a:r>
            <a:r>
              <a:rPr lang="nb-NO" sz="4800" dirty="0" smtClean="0">
                <a:solidFill>
                  <a:schemeClr val="bg1"/>
                </a:solidFill>
              </a:rPr>
              <a:t> of LLT?</a:t>
            </a:r>
            <a:endParaRPr lang="en-US" sz="4800" dirty="0">
              <a:solidFill>
                <a:schemeClr val="bg1"/>
              </a:solidFill>
            </a:endParaRPr>
          </a:p>
        </p:txBody>
      </p:sp>
    </p:spTree>
    <p:extLst>
      <p:ext uri="{BB962C8B-B14F-4D97-AF65-F5344CB8AC3E}">
        <p14:creationId xmlns:p14="http://schemas.microsoft.com/office/powerpoint/2010/main" val="202095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88548" y="2644170"/>
            <a:ext cx="8967007" cy="2308324"/>
          </a:xfrm>
          <a:prstGeom prst="rect">
            <a:avLst/>
          </a:prstGeom>
          <a:noFill/>
        </p:spPr>
        <p:txBody>
          <a:bodyPr wrap="none" rtlCol="0">
            <a:spAutoFit/>
          </a:bodyPr>
          <a:lstStyle/>
          <a:p>
            <a:pPr algn="ctr"/>
            <a:r>
              <a:rPr lang="nb-NO" sz="4800" dirty="0" err="1" smtClean="0">
                <a:solidFill>
                  <a:schemeClr val="bg1"/>
                </a:solidFill>
              </a:rPr>
              <a:t>Should</a:t>
            </a:r>
            <a:r>
              <a:rPr lang="nb-NO" sz="4800" dirty="0" smtClean="0">
                <a:solidFill>
                  <a:schemeClr val="bg1"/>
                </a:solidFill>
              </a:rPr>
              <a:t> non-HDLC or </a:t>
            </a:r>
            <a:r>
              <a:rPr lang="nb-NO" sz="4800" dirty="0" err="1" smtClean="0">
                <a:solidFill>
                  <a:schemeClr val="bg1"/>
                </a:solidFill>
              </a:rPr>
              <a:t>apoB</a:t>
            </a:r>
            <a:r>
              <a:rPr lang="nb-NO" sz="4800" dirty="0" smtClean="0">
                <a:solidFill>
                  <a:schemeClr val="bg1"/>
                </a:solidFill>
              </a:rPr>
              <a:t> </a:t>
            </a:r>
          </a:p>
          <a:p>
            <a:pPr algn="ctr"/>
            <a:r>
              <a:rPr lang="nb-NO" sz="4800" dirty="0" smtClean="0">
                <a:solidFill>
                  <a:schemeClr val="bg1"/>
                </a:solidFill>
              </a:rPr>
              <a:t>be used as </a:t>
            </a:r>
            <a:r>
              <a:rPr lang="nb-NO" sz="4800" dirty="0" err="1" smtClean="0">
                <a:solidFill>
                  <a:schemeClr val="bg1"/>
                </a:solidFill>
              </a:rPr>
              <a:t>additional</a:t>
            </a:r>
            <a:r>
              <a:rPr lang="nb-NO" sz="4800" dirty="0" smtClean="0">
                <a:solidFill>
                  <a:schemeClr val="bg1"/>
                </a:solidFill>
              </a:rPr>
              <a:t> tests to LDLC </a:t>
            </a:r>
          </a:p>
          <a:p>
            <a:pPr algn="ctr"/>
            <a:r>
              <a:rPr lang="nb-NO" sz="4800" dirty="0" smtClean="0">
                <a:solidFill>
                  <a:schemeClr val="bg1"/>
                </a:solidFill>
              </a:rPr>
              <a:t>in lipid-</a:t>
            </a:r>
            <a:r>
              <a:rPr lang="nb-NO" sz="4800" dirty="0" err="1" smtClean="0">
                <a:solidFill>
                  <a:schemeClr val="bg1"/>
                </a:solidFill>
              </a:rPr>
              <a:t>lowering</a:t>
            </a:r>
            <a:r>
              <a:rPr lang="nb-NO" sz="4800" dirty="0" smtClean="0">
                <a:solidFill>
                  <a:schemeClr val="bg1"/>
                </a:solidFill>
              </a:rPr>
              <a:t> </a:t>
            </a:r>
            <a:r>
              <a:rPr lang="nb-NO" sz="4800" dirty="0" err="1" smtClean="0">
                <a:solidFill>
                  <a:schemeClr val="bg1"/>
                </a:solidFill>
              </a:rPr>
              <a:t>strategies</a:t>
            </a:r>
            <a:r>
              <a:rPr lang="nb-NO" sz="4800" dirty="0" smtClean="0">
                <a:solidFill>
                  <a:schemeClr val="bg1"/>
                </a:solidFill>
              </a:rPr>
              <a:t>?</a:t>
            </a:r>
            <a:endParaRPr lang="en-US" sz="4800" dirty="0">
              <a:solidFill>
                <a:schemeClr val="bg1"/>
              </a:solidFill>
            </a:endParaRPr>
          </a:p>
        </p:txBody>
      </p:sp>
    </p:spTree>
    <p:extLst>
      <p:ext uri="{BB962C8B-B14F-4D97-AF65-F5344CB8AC3E}">
        <p14:creationId xmlns:p14="http://schemas.microsoft.com/office/powerpoint/2010/main" val="1595536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Nordestgaard</a:t>
            </a:r>
            <a:r>
              <a:rPr lang="nb-NO" sz="1200" dirty="0" smtClean="0"/>
              <a:t> BG </a:t>
            </a:r>
            <a:r>
              <a:rPr lang="nb-NO" sz="1200" dirty="0" err="1" smtClean="0"/>
              <a:t>Atherosclerosis</a:t>
            </a:r>
            <a:r>
              <a:rPr lang="nb-NO" sz="1200" dirty="0" smtClean="0"/>
              <a:t> 2020]</a:t>
            </a:r>
            <a:endParaRPr lang="nb-NO" sz="1200" dirty="0"/>
          </a:p>
        </p:txBody>
      </p:sp>
      <p:pic>
        <p:nvPicPr>
          <p:cNvPr id="2" name="Picture 1"/>
          <p:cNvPicPr>
            <a:picLocks noChangeAspect="1"/>
          </p:cNvPicPr>
          <p:nvPr/>
        </p:nvPicPr>
        <p:blipFill>
          <a:blip r:embed="rId3"/>
          <a:stretch>
            <a:fillRect/>
          </a:stretch>
        </p:blipFill>
        <p:spPr>
          <a:xfrm>
            <a:off x="2981325" y="471043"/>
            <a:ext cx="6010275" cy="5724525"/>
          </a:xfrm>
          <a:prstGeom prst="rect">
            <a:avLst/>
          </a:prstGeom>
          <a:ln>
            <a:solidFill>
              <a:schemeClr val="tx1"/>
            </a:solidFill>
          </a:ln>
        </p:spPr>
      </p:pic>
      <p:sp>
        <p:nvSpPr>
          <p:cNvPr id="3" name="TextBox 2"/>
          <p:cNvSpPr txBox="1"/>
          <p:nvPr/>
        </p:nvSpPr>
        <p:spPr>
          <a:xfrm>
            <a:off x="699854" y="933271"/>
            <a:ext cx="2179571" cy="1200329"/>
          </a:xfrm>
          <a:prstGeom prst="rect">
            <a:avLst/>
          </a:prstGeom>
          <a:noFill/>
        </p:spPr>
        <p:txBody>
          <a:bodyPr wrap="none" rtlCol="0">
            <a:spAutoFit/>
          </a:bodyPr>
          <a:lstStyle/>
          <a:p>
            <a:pPr algn="r"/>
            <a:r>
              <a:rPr lang="nb-NO" b="1" dirty="0" err="1" smtClean="0">
                <a:solidFill>
                  <a:srgbClr val="0070C0"/>
                </a:solidFill>
              </a:rPr>
              <a:t>Primary</a:t>
            </a:r>
            <a:r>
              <a:rPr lang="nb-NO" b="1" dirty="0" smtClean="0">
                <a:solidFill>
                  <a:srgbClr val="0070C0"/>
                </a:solidFill>
              </a:rPr>
              <a:t> lipid panel: </a:t>
            </a:r>
          </a:p>
          <a:p>
            <a:pPr algn="r"/>
            <a:r>
              <a:rPr lang="nb-NO" b="1" dirty="0" smtClean="0">
                <a:solidFill>
                  <a:srgbClr val="0070C0"/>
                </a:solidFill>
              </a:rPr>
              <a:t>TC, TG, LDL-C, HDL-C,</a:t>
            </a:r>
          </a:p>
          <a:p>
            <a:pPr algn="r"/>
            <a:r>
              <a:rPr lang="nb-NO" b="1" dirty="0" smtClean="0">
                <a:solidFill>
                  <a:srgbClr val="0070C0"/>
                </a:solidFill>
              </a:rPr>
              <a:t>non-HDL-C</a:t>
            </a:r>
          </a:p>
          <a:p>
            <a:pPr algn="r"/>
            <a:r>
              <a:rPr lang="nb-NO" b="1" dirty="0" smtClean="0">
                <a:solidFill>
                  <a:srgbClr val="0070C0"/>
                </a:solidFill>
              </a:rPr>
              <a:t>(nonfasting </a:t>
            </a:r>
            <a:r>
              <a:rPr lang="nb-NO" b="1" dirty="0" err="1" smtClean="0">
                <a:solidFill>
                  <a:srgbClr val="0070C0"/>
                </a:solidFill>
              </a:rPr>
              <a:t>state</a:t>
            </a:r>
            <a:r>
              <a:rPr lang="nb-NO" b="1" dirty="0" smtClean="0">
                <a:solidFill>
                  <a:srgbClr val="0070C0"/>
                </a:solidFill>
              </a:rPr>
              <a:t>)</a:t>
            </a:r>
            <a:endParaRPr lang="en-US" b="1" dirty="0">
              <a:solidFill>
                <a:srgbClr val="0070C0"/>
              </a:solidFill>
            </a:endParaRPr>
          </a:p>
        </p:txBody>
      </p:sp>
      <p:sp>
        <p:nvSpPr>
          <p:cNvPr id="5" name="TextBox 4"/>
          <p:cNvSpPr txBox="1"/>
          <p:nvPr/>
        </p:nvSpPr>
        <p:spPr>
          <a:xfrm>
            <a:off x="1143950" y="2351456"/>
            <a:ext cx="1735475" cy="369332"/>
          </a:xfrm>
          <a:prstGeom prst="rect">
            <a:avLst/>
          </a:prstGeom>
          <a:noFill/>
        </p:spPr>
        <p:txBody>
          <a:bodyPr wrap="none" rtlCol="0">
            <a:spAutoFit/>
          </a:bodyPr>
          <a:lstStyle/>
          <a:p>
            <a:r>
              <a:rPr lang="nb-NO" b="1" dirty="0" smtClean="0">
                <a:solidFill>
                  <a:srgbClr val="0070C0"/>
                </a:solidFill>
              </a:rPr>
              <a:t>LDL-C guides LLT</a:t>
            </a:r>
            <a:endParaRPr lang="en-US" b="1" dirty="0">
              <a:solidFill>
                <a:srgbClr val="0070C0"/>
              </a:solidFill>
            </a:endParaRPr>
          </a:p>
        </p:txBody>
      </p:sp>
      <p:sp>
        <p:nvSpPr>
          <p:cNvPr id="7" name="TextBox 6"/>
          <p:cNvSpPr txBox="1"/>
          <p:nvPr/>
        </p:nvSpPr>
        <p:spPr>
          <a:xfrm>
            <a:off x="1704103" y="2970021"/>
            <a:ext cx="1175322" cy="369332"/>
          </a:xfrm>
          <a:prstGeom prst="rect">
            <a:avLst/>
          </a:prstGeom>
          <a:noFill/>
        </p:spPr>
        <p:txBody>
          <a:bodyPr wrap="none" rtlCol="0">
            <a:spAutoFit/>
          </a:bodyPr>
          <a:lstStyle/>
          <a:p>
            <a:r>
              <a:rPr lang="nb-NO" b="1" dirty="0" smtClean="0">
                <a:solidFill>
                  <a:srgbClr val="0070C0"/>
                </a:solidFill>
              </a:rPr>
              <a:t>Lp(a) </a:t>
            </a:r>
            <a:r>
              <a:rPr lang="nb-NO" b="1" dirty="0" err="1" smtClean="0">
                <a:solidFill>
                  <a:srgbClr val="0070C0"/>
                </a:solidFill>
              </a:rPr>
              <a:t>once</a:t>
            </a:r>
            <a:endParaRPr lang="en-US" b="1" dirty="0">
              <a:solidFill>
                <a:srgbClr val="0070C0"/>
              </a:solidFill>
            </a:endParaRPr>
          </a:p>
        </p:txBody>
      </p:sp>
      <p:sp>
        <p:nvSpPr>
          <p:cNvPr id="8" name="TextBox 7"/>
          <p:cNvSpPr txBox="1"/>
          <p:nvPr/>
        </p:nvSpPr>
        <p:spPr>
          <a:xfrm>
            <a:off x="870542" y="3798152"/>
            <a:ext cx="2008883" cy="646331"/>
          </a:xfrm>
          <a:prstGeom prst="rect">
            <a:avLst/>
          </a:prstGeom>
          <a:noFill/>
        </p:spPr>
        <p:txBody>
          <a:bodyPr wrap="none" rtlCol="0">
            <a:spAutoFit/>
          </a:bodyPr>
          <a:lstStyle/>
          <a:p>
            <a:pPr algn="r"/>
            <a:r>
              <a:rPr lang="nb-NO" b="1" dirty="0" smtClean="0">
                <a:solidFill>
                  <a:srgbClr val="0070C0"/>
                </a:solidFill>
              </a:rPr>
              <a:t>Residual risk: </a:t>
            </a:r>
          </a:p>
          <a:p>
            <a:pPr algn="r"/>
            <a:r>
              <a:rPr lang="nb-NO" b="1" dirty="0" smtClean="0">
                <a:solidFill>
                  <a:srgbClr val="0070C0"/>
                </a:solidFill>
              </a:rPr>
              <a:t>non-HDL-C or </a:t>
            </a:r>
            <a:r>
              <a:rPr lang="nb-NO" b="1" dirty="0" err="1" smtClean="0">
                <a:solidFill>
                  <a:srgbClr val="0070C0"/>
                </a:solidFill>
              </a:rPr>
              <a:t>apoB</a:t>
            </a:r>
            <a:endParaRPr lang="en-US" b="1" dirty="0">
              <a:solidFill>
                <a:srgbClr val="0070C0"/>
              </a:solidFill>
            </a:endParaRPr>
          </a:p>
        </p:txBody>
      </p:sp>
      <p:sp>
        <p:nvSpPr>
          <p:cNvPr id="9" name="TextBox 8"/>
          <p:cNvSpPr txBox="1"/>
          <p:nvPr/>
        </p:nvSpPr>
        <p:spPr>
          <a:xfrm>
            <a:off x="238125" y="4920382"/>
            <a:ext cx="2641300" cy="369332"/>
          </a:xfrm>
          <a:prstGeom prst="rect">
            <a:avLst/>
          </a:prstGeom>
          <a:noFill/>
        </p:spPr>
        <p:txBody>
          <a:bodyPr wrap="none" rtlCol="0">
            <a:spAutoFit/>
          </a:bodyPr>
          <a:lstStyle/>
          <a:p>
            <a:r>
              <a:rPr lang="nb-NO" b="1" dirty="0" smtClean="0">
                <a:solidFill>
                  <a:srgbClr val="0070C0"/>
                </a:solidFill>
              </a:rPr>
              <a:t>Non-HDL-C = </a:t>
            </a:r>
            <a:r>
              <a:rPr lang="nb-NO" b="1" dirty="0" err="1" smtClean="0">
                <a:solidFill>
                  <a:srgbClr val="0070C0"/>
                </a:solidFill>
              </a:rPr>
              <a:t>remnant</a:t>
            </a:r>
            <a:r>
              <a:rPr lang="nb-NO" b="1" dirty="0" smtClean="0">
                <a:solidFill>
                  <a:srgbClr val="0070C0"/>
                </a:solidFill>
              </a:rPr>
              <a:t> LPs</a:t>
            </a:r>
            <a:endParaRPr lang="en-US" b="1" dirty="0">
              <a:solidFill>
                <a:srgbClr val="0070C0"/>
              </a:solidFill>
            </a:endParaRPr>
          </a:p>
        </p:txBody>
      </p:sp>
      <p:sp>
        <p:nvSpPr>
          <p:cNvPr id="10" name="TextBox 9"/>
          <p:cNvSpPr txBox="1"/>
          <p:nvPr/>
        </p:nvSpPr>
        <p:spPr>
          <a:xfrm>
            <a:off x="675167" y="5522721"/>
            <a:ext cx="2204258" cy="369332"/>
          </a:xfrm>
          <a:prstGeom prst="rect">
            <a:avLst/>
          </a:prstGeom>
          <a:noFill/>
        </p:spPr>
        <p:txBody>
          <a:bodyPr wrap="none" rtlCol="0">
            <a:spAutoFit/>
          </a:bodyPr>
          <a:lstStyle/>
          <a:p>
            <a:r>
              <a:rPr lang="nb-NO" b="1" dirty="0" smtClean="0">
                <a:solidFill>
                  <a:srgbClr val="0070C0"/>
                </a:solidFill>
              </a:rPr>
              <a:t>Flag </a:t>
            </a:r>
            <a:r>
              <a:rPr lang="nb-NO" b="1" dirty="0" err="1" smtClean="0">
                <a:solidFill>
                  <a:srgbClr val="0070C0"/>
                </a:solidFill>
              </a:rPr>
              <a:t>abnormal</a:t>
            </a:r>
            <a:r>
              <a:rPr lang="nb-NO" b="1" dirty="0" smtClean="0">
                <a:solidFill>
                  <a:srgbClr val="0070C0"/>
                </a:solidFill>
              </a:rPr>
              <a:t> </a:t>
            </a:r>
            <a:r>
              <a:rPr lang="nb-NO" b="1" dirty="0" err="1" smtClean="0">
                <a:solidFill>
                  <a:srgbClr val="0070C0"/>
                </a:solidFill>
              </a:rPr>
              <a:t>values</a:t>
            </a:r>
            <a:endParaRPr lang="en-US" b="1" dirty="0">
              <a:solidFill>
                <a:srgbClr val="0070C0"/>
              </a:solidFill>
            </a:endParaRPr>
          </a:p>
        </p:txBody>
      </p:sp>
    </p:spTree>
    <p:extLst>
      <p:ext uri="{BB962C8B-B14F-4D97-AF65-F5344CB8AC3E}">
        <p14:creationId xmlns:p14="http://schemas.microsoft.com/office/powerpoint/2010/main" val="19533421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Nordestgaard</a:t>
            </a:r>
            <a:r>
              <a:rPr lang="nb-NO" sz="1200" dirty="0" smtClean="0"/>
              <a:t> BG </a:t>
            </a:r>
            <a:r>
              <a:rPr lang="nb-NO" sz="1200" dirty="0" err="1" smtClean="0"/>
              <a:t>Atherosclerosis</a:t>
            </a:r>
            <a:r>
              <a:rPr lang="nb-NO" sz="1200" dirty="0" smtClean="0"/>
              <a:t> 2020]</a:t>
            </a:r>
            <a:endParaRPr lang="nb-NO" sz="1200" dirty="0"/>
          </a:p>
        </p:txBody>
      </p:sp>
      <p:pic>
        <p:nvPicPr>
          <p:cNvPr id="2" name="Picture 1"/>
          <p:cNvPicPr>
            <a:picLocks noChangeAspect="1"/>
          </p:cNvPicPr>
          <p:nvPr/>
        </p:nvPicPr>
        <p:blipFill>
          <a:blip r:embed="rId3"/>
          <a:stretch>
            <a:fillRect/>
          </a:stretch>
        </p:blipFill>
        <p:spPr>
          <a:xfrm>
            <a:off x="60252" y="1940362"/>
            <a:ext cx="9000000" cy="3698438"/>
          </a:xfrm>
          <a:prstGeom prst="rect">
            <a:avLst/>
          </a:prstGeom>
          <a:ln>
            <a:solidFill>
              <a:schemeClr val="tx1"/>
            </a:solidFill>
          </a:ln>
        </p:spPr>
      </p:pic>
      <p:sp>
        <p:nvSpPr>
          <p:cNvPr id="4" name="TextBox 3"/>
          <p:cNvSpPr txBox="1"/>
          <p:nvPr/>
        </p:nvSpPr>
        <p:spPr>
          <a:xfrm>
            <a:off x="21770" y="24250"/>
            <a:ext cx="8593122" cy="1384995"/>
          </a:xfrm>
          <a:prstGeom prst="rect">
            <a:avLst/>
          </a:prstGeom>
          <a:noFill/>
        </p:spPr>
        <p:txBody>
          <a:bodyPr wrap="none" rtlCol="0">
            <a:spAutoFit/>
          </a:bodyPr>
          <a:lstStyle/>
          <a:p>
            <a:r>
              <a:rPr lang="nb-NO" sz="2800" b="1" dirty="0" smtClean="0"/>
              <a:t>It is still </a:t>
            </a:r>
            <a:r>
              <a:rPr lang="nb-NO" sz="2800" b="1" dirty="0" err="1" smtClean="0"/>
              <a:t>unclear</a:t>
            </a:r>
            <a:r>
              <a:rPr lang="nb-NO" sz="2800" b="1" dirty="0" smtClean="0"/>
              <a:t> </a:t>
            </a:r>
            <a:r>
              <a:rPr lang="nb-NO" sz="2800" b="1" dirty="0" err="1" smtClean="0"/>
              <a:t>if</a:t>
            </a:r>
            <a:r>
              <a:rPr lang="nb-NO" sz="2800" b="1" dirty="0" smtClean="0"/>
              <a:t> </a:t>
            </a:r>
            <a:r>
              <a:rPr lang="nb-NO" sz="2800" b="1" dirty="0" err="1" smtClean="0"/>
              <a:t>ApoB</a:t>
            </a:r>
            <a:r>
              <a:rPr lang="nb-NO" sz="2800" b="1" dirty="0" smtClean="0"/>
              <a:t> </a:t>
            </a:r>
            <a:r>
              <a:rPr lang="nb-NO" sz="2800" b="1" dirty="0" err="1" smtClean="0"/>
              <a:t>can</a:t>
            </a:r>
            <a:r>
              <a:rPr lang="nb-NO" sz="2800" b="1" dirty="0" smtClean="0"/>
              <a:t> </a:t>
            </a:r>
            <a:r>
              <a:rPr lang="nb-NO" sz="2800" b="1" dirty="0" err="1" smtClean="0"/>
              <a:t>replace</a:t>
            </a:r>
            <a:r>
              <a:rPr lang="nb-NO" sz="2800" b="1" dirty="0" smtClean="0"/>
              <a:t> </a:t>
            </a:r>
            <a:r>
              <a:rPr lang="nb-NO" sz="2800" b="1" dirty="0" err="1" smtClean="0"/>
              <a:t>the</a:t>
            </a:r>
            <a:r>
              <a:rPr lang="nb-NO" sz="2800" b="1" dirty="0" smtClean="0"/>
              <a:t> SLP, </a:t>
            </a:r>
            <a:r>
              <a:rPr lang="nb-NO" sz="2800" b="1" dirty="0" err="1" smtClean="0"/>
              <a:t>but</a:t>
            </a:r>
            <a:r>
              <a:rPr lang="nb-NO" sz="2800" b="1" dirty="0" smtClean="0"/>
              <a:t> it is still </a:t>
            </a:r>
          </a:p>
          <a:p>
            <a:r>
              <a:rPr lang="nb-NO" sz="2800" b="1" dirty="0" smtClean="0"/>
              <a:t>a </a:t>
            </a:r>
            <a:r>
              <a:rPr lang="nb-NO" sz="2800" b="1" dirty="0" err="1" smtClean="0"/>
              <a:t>highly</a:t>
            </a:r>
            <a:r>
              <a:rPr lang="nb-NO" sz="2800" b="1" dirty="0" smtClean="0"/>
              <a:t> </a:t>
            </a:r>
            <a:r>
              <a:rPr lang="nb-NO" sz="2800" b="1" dirty="0" err="1" smtClean="0"/>
              <a:t>valuable</a:t>
            </a:r>
            <a:r>
              <a:rPr lang="nb-NO" sz="2800" b="1" dirty="0" smtClean="0"/>
              <a:t> </a:t>
            </a:r>
            <a:r>
              <a:rPr lang="nb-NO" sz="2800" b="1" dirty="0" err="1" smtClean="0"/>
              <a:t>add-on</a:t>
            </a:r>
            <a:r>
              <a:rPr lang="nb-NO" sz="2800" b="1" dirty="0" smtClean="0"/>
              <a:t> </a:t>
            </a:r>
            <a:r>
              <a:rPr lang="nb-NO" sz="2800" b="1" dirty="0" err="1" smtClean="0"/>
              <a:t>measurement</a:t>
            </a:r>
            <a:r>
              <a:rPr lang="nb-NO" sz="2800" b="1" dirty="0" smtClean="0"/>
              <a:t> </a:t>
            </a:r>
          </a:p>
          <a:p>
            <a:r>
              <a:rPr lang="nb-NO" sz="2800" b="1" dirty="0" smtClean="0"/>
              <a:t>for </a:t>
            </a:r>
            <a:r>
              <a:rPr lang="nb-NO" sz="2800" b="1" dirty="0" err="1" smtClean="0"/>
              <a:t>certain</a:t>
            </a:r>
            <a:r>
              <a:rPr lang="nb-NO" sz="2800" b="1" dirty="0" smtClean="0"/>
              <a:t> </a:t>
            </a:r>
            <a:r>
              <a:rPr lang="nb-NO" sz="2800" b="1" dirty="0" err="1" smtClean="0"/>
              <a:t>patients</a:t>
            </a:r>
            <a:r>
              <a:rPr lang="nb-NO" sz="2800" b="1" dirty="0" smtClean="0"/>
              <a:t> and to </a:t>
            </a:r>
            <a:r>
              <a:rPr lang="nb-NO" sz="2800" b="1" dirty="0" err="1" smtClean="0"/>
              <a:t>evaluate</a:t>
            </a:r>
            <a:r>
              <a:rPr lang="nb-NO" sz="2800" b="1" dirty="0" smtClean="0"/>
              <a:t> </a:t>
            </a:r>
            <a:r>
              <a:rPr lang="nb-NO" sz="2800" b="1" dirty="0" err="1" smtClean="0"/>
              <a:t>therapeutic</a:t>
            </a:r>
            <a:r>
              <a:rPr lang="nb-NO" sz="2800" b="1" dirty="0" smtClean="0"/>
              <a:t> </a:t>
            </a:r>
            <a:r>
              <a:rPr lang="nb-NO" sz="2800" b="1" dirty="0" err="1" smtClean="0"/>
              <a:t>response</a:t>
            </a:r>
            <a:endParaRPr lang="en-US" sz="2800" b="1" dirty="0"/>
          </a:p>
        </p:txBody>
      </p:sp>
    </p:spTree>
    <p:extLst>
      <p:ext uri="{BB962C8B-B14F-4D97-AF65-F5344CB8AC3E}">
        <p14:creationId xmlns:p14="http://schemas.microsoft.com/office/powerpoint/2010/main" val="1747825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752876" y="2644170"/>
            <a:ext cx="7638373" cy="1569660"/>
          </a:xfrm>
          <a:prstGeom prst="rect">
            <a:avLst/>
          </a:prstGeom>
          <a:noFill/>
        </p:spPr>
        <p:txBody>
          <a:bodyPr wrap="none" rtlCol="0">
            <a:spAutoFit/>
          </a:bodyPr>
          <a:lstStyle/>
          <a:p>
            <a:pPr algn="ctr"/>
            <a:r>
              <a:rPr lang="nb-NO" sz="4800" dirty="0" smtClean="0">
                <a:solidFill>
                  <a:schemeClr val="bg1"/>
                </a:solidFill>
              </a:rPr>
              <a:t>How to report </a:t>
            </a:r>
          </a:p>
          <a:p>
            <a:pPr algn="ctr"/>
            <a:r>
              <a:rPr lang="nb-NO" sz="4800" dirty="0" err="1" smtClean="0">
                <a:solidFill>
                  <a:schemeClr val="bg1"/>
                </a:solidFill>
              </a:rPr>
              <a:t>the</a:t>
            </a:r>
            <a:r>
              <a:rPr lang="nb-NO" sz="4800" dirty="0" smtClean="0">
                <a:solidFill>
                  <a:schemeClr val="bg1"/>
                </a:solidFill>
              </a:rPr>
              <a:t> </a:t>
            </a:r>
            <a:r>
              <a:rPr lang="nb-NO" sz="4800" dirty="0" err="1" smtClean="0">
                <a:solidFill>
                  <a:schemeClr val="bg1"/>
                </a:solidFill>
              </a:rPr>
              <a:t>atherogenic</a:t>
            </a:r>
            <a:r>
              <a:rPr lang="nb-NO" sz="4800" dirty="0" smtClean="0">
                <a:solidFill>
                  <a:schemeClr val="bg1"/>
                </a:solidFill>
              </a:rPr>
              <a:t> lipid </a:t>
            </a:r>
            <a:r>
              <a:rPr lang="nb-NO" sz="4800" dirty="0" err="1" smtClean="0">
                <a:solidFill>
                  <a:schemeClr val="bg1"/>
                </a:solidFill>
              </a:rPr>
              <a:t>profiles</a:t>
            </a:r>
            <a:r>
              <a:rPr lang="nb-NO" sz="4800" dirty="0" smtClean="0">
                <a:solidFill>
                  <a:schemeClr val="bg1"/>
                </a:solidFill>
              </a:rPr>
              <a:t>?</a:t>
            </a:r>
            <a:endParaRPr lang="en-US" sz="4800" dirty="0">
              <a:solidFill>
                <a:schemeClr val="bg1"/>
              </a:solidFill>
            </a:endParaRPr>
          </a:p>
        </p:txBody>
      </p:sp>
    </p:spTree>
    <p:extLst>
      <p:ext uri="{BB962C8B-B14F-4D97-AF65-F5344CB8AC3E}">
        <p14:creationId xmlns:p14="http://schemas.microsoft.com/office/powerpoint/2010/main" val="3398702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Nordestgaard</a:t>
            </a:r>
            <a:r>
              <a:rPr lang="nb-NO" sz="1200" dirty="0" smtClean="0"/>
              <a:t> BG </a:t>
            </a:r>
            <a:r>
              <a:rPr lang="nb-NO" sz="1200" dirty="0" err="1" smtClean="0"/>
              <a:t>Atherosclerosis</a:t>
            </a:r>
            <a:r>
              <a:rPr lang="nb-NO" sz="1200" dirty="0" smtClean="0"/>
              <a:t> 2020]</a:t>
            </a:r>
            <a:endParaRPr lang="nb-NO" sz="1200" dirty="0"/>
          </a:p>
        </p:txBody>
      </p:sp>
      <p:pic>
        <p:nvPicPr>
          <p:cNvPr id="2" name="Picture 1"/>
          <p:cNvPicPr>
            <a:picLocks noChangeAspect="1"/>
          </p:cNvPicPr>
          <p:nvPr/>
        </p:nvPicPr>
        <p:blipFill>
          <a:blip r:embed="rId3"/>
          <a:stretch>
            <a:fillRect/>
          </a:stretch>
        </p:blipFill>
        <p:spPr>
          <a:xfrm>
            <a:off x="72000" y="2343382"/>
            <a:ext cx="9000000" cy="2990618"/>
          </a:xfrm>
          <a:prstGeom prst="rect">
            <a:avLst/>
          </a:prstGeom>
          <a:ln>
            <a:solidFill>
              <a:schemeClr val="tx1"/>
            </a:solidFill>
          </a:ln>
        </p:spPr>
      </p:pic>
      <p:sp>
        <p:nvSpPr>
          <p:cNvPr id="4" name="TextBox 3"/>
          <p:cNvSpPr txBox="1"/>
          <p:nvPr/>
        </p:nvSpPr>
        <p:spPr>
          <a:xfrm>
            <a:off x="21770" y="24250"/>
            <a:ext cx="8658204" cy="954107"/>
          </a:xfrm>
          <a:prstGeom prst="rect">
            <a:avLst/>
          </a:prstGeom>
          <a:noFill/>
        </p:spPr>
        <p:txBody>
          <a:bodyPr wrap="none" rtlCol="0">
            <a:spAutoFit/>
          </a:bodyPr>
          <a:lstStyle/>
          <a:p>
            <a:r>
              <a:rPr lang="nb-NO" sz="2800" b="1" dirty="0" smtClean="0"/>
              <a:t>Flag lipid </a:t>
            </a:r>
            <a:r>
              <a:rPr lang="nb-NO" sz="2800" b="1" dirty="0" err="1" smtClean="0"/>
              <a:t>profiles</a:t>
            </a:r>
            <a:r>
              <a:rPr lang="nb-NO" sz="2800" b="1" dirty="0" smtClean="0"/>
              <a:t> by </a:t>
            </a:r>
            <a:r>
              <a:rPr lang="nb-NO" sz="2800" b="1" dirty="0" err="1" smtClean="0"/>
              <a:t>decision</a:t>
            </a:r>
            <a:r>
              <a:rPr lang="nb-NO" sz="2800" b="1" dirty="0" smtClean="0"/>
              <a:t> </a:t>
            </a:r>
            <a:r>
              <a:rPr lang="nb-NO" sz="2800" b="1" dirty="0" err="1" smtClean="0"/>
              <a:t>thresholds</a:t>
            </a:r>
            <a:r>
              <a:rPr lang="nb-NO" sz="2800" b="1" dirty="0"/>
              <a:t> </a:t>
            </a:r>
            <a:r>
              <a:rPr lang="nb-NO" sz="2800" b="1" dirty="0" smtClean="0"/>
              <a:t>(in </a:t>
            </a:r>
            <a:r>
              <a:rPr lang="nb-NO" sz="2800" b="1" dirty="0" err="1" smtClean="0"/>
              <a:t>children</a:t>
            </a:r>
            <a:r>
              <a:rPr lang="nb-NO" sz="2800" b="1" dirty="0" smtClean="0"/>
              <a:t> </a:t>
            </a:r>
            <a:r>
              <a:rPr lang="nb-NO" sz="2800" b="1" dirty="0" err="1" smtClean="0"/>
              <a:t>also</a:t>
            </a:r>
            <a:r>
              <a:rPr lang="nb-NO" sz="2800" b="1" dirty="0" smtClean="0"/>
              <a:t> </a:t>
            </a:r>
          </a:p>
          <a:p>
            <a:r>
              <a:rPr lang="nb-NO" sz="2800" b="1" dirty="0" smtClean="0"/>
              <a:t>by </a:t>
            </a:r>
            <a:r>
              <a:rPr lang="nb-NO" sz="2800" b="1" dirty="0" err="1" smtClean="0"/>
              <a:t>reference</a:t>
            </a:r>
            <a:r>
              <a:rPr lang="nb-NO" sz="2800" b="1" dirty="0" smtClean="0"/>
              <a:t> </a:t>
            </a:r>
            <a:r>
              <a:rPr lang="nb-NO" sz="2800" b="1" dirty="0" err="1" smtClean="0"/>
              <a:t>values</a:t>
            </a:r>
            <a:r>
              <a:rPr lang="nb-NO" sz="2800" b="1" dirty="0" smtClean="0"/>
              <a:t>)</a:t>
            </a:r>
            <a:endParaRPr lang="en-US" sz="2800" b="1" dirty="0"/>
          </a:p>
        </p:txBody>
      </p:sp>
    </p:spTree>
    <p:extLst>
      <p:ext uri="{BB962C8B-B14F-4D97-AF65-F5344CB8AC3E}">
        <p14:creationId xmlns:p14="http://schemas.microsoft.com/office/powerpoint/2010/main" val="9894229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Nordestgaard</a:t>
            </a:r>
            <a:r>
              <a:rPr lang="nb-NO" sz="1200" dirty="0" smtClean="0"/>
              <a:t> BG </a:t>
            </a:r>
            <a:r>
              <a:rPr lang="nb-NO" sz="1200" dirty="0" err="1" smtClean="0"/>
              <a:t>Atherosclerosis</a:t>
            </a:r>
            <a:r>
              <a:rPr lang="nb-NO" sz="1200" dirty="0" smtClean="0"/>
              <a:t> 2020]</a:t>
            </a:r>
            <a:endParaRPr lang="nb-NO" sz="1200" dirty="0"/>
          </a:p>
        </p:txBody>
      </p:sp>
      <p:pic>
        <p:nvPicPr>
          <p:cNvPr id="2" name="Picture 1"/>
          <p:cNvPicPr>
            <a:picLocks noChangeAspect="1"/>
          </p:cNvPicPr>
          <p:nvPr/>
        </p:nvPicPr>
        <p:blipFill>
          <a:blip r:embed="rId3"/>
          <a:stretch>
            <a:fillRect/>
          </a:stretch>
        </p:blipFill>
        <p:spPr>
          <a:xfrm>
            <a:off x="64773" y="1339701"/>
            <a:ext cx="9000000" cy="3993328"/>
          </a:xfrm>
          <a:prstGeom prst="rect">
            <a:avLst/>
          </a:prstGeom>
          <a:ln>
            <a:solidFill>
              <a:schemeClr val="tx1"/>
            </a:solidFill>
          </a:ln>
        </p:spPr>
      </p:pic>
    </p:spTree>
    <p:extLst>
      <p:ext uri="{BB962C8B-B14F-4D97-AF65-F5344CB8AC3E}">
        <p14:creationId xmlns:p14="http://schemas.microsoft.com/office/powerpoint/2010/main" val="41298954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Nordestgaard</a:t>
            </a:r>
            <a:r>
              <a:rPr lang="nb-NO" sz="1200" dirty="0" smtClean="0"/>
              <a:t> BG </a:t>
            </a:r>
            <a:r>
              <a:rPr lang="nb-NO" sz="1200" dirty="0" err="1" smtClean="0"/>
              <a:t>Atherosclerosis</a:t>
            </a:r>
            <a:r>
              <a:rPr lang="nb-NO" sz="1200" dirty="0" smtClean="0"/>
              <a:t> 2020]</a:t>
            </a:r>
            <a:endParaRPr lang="nb-NO" sz="1200" dirty="0"/>
          </a:p>
        </p:txBody>
      </p:sp>
      <p:pic>
        <p:nvPicPr>
          <p:cNvPr id="2" name="Picture 1"/>
          <p:cNvPicPr>
            <a:picLocks noChangeAspect="1"/>
          </p:cNvPicPr>
          <p:nvPr/>
        </p:nvPicPr>
        <p:blipFill>
          <a:blip r:embed="rId3"/>
          <a:stretch>
            <a:fillRect/>
          </a:stretch>
        </p:blipFill>
        <p:spPr>
          <a:xfrm>
            <a:off x="3349" y="990600"/>
            <a:ext cx="9125212" cy="4777200"/>
          </a:xfrm>
          <a:prstGeom prst="rect">
            <a:avLst/>
          </a:prstGeom>
        </p:spPr>
      </p:pic>
    </p:spTree>
    <p:extLst>
      <p:ext uri="{BB962C8B-B14F-4D97-AF65-F5344CB8AC3E}">
        <p14:creationId xmlns:p14="http://schemas.microsoft.com/office/powerpoint/2010/main" val="28149984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822328" y="2644170"/>
            <a:ext cx="7499489" cy="1569660"/>
          </a:xfrm>
          <a:prstGeom prst="rect">
            <a:avLst/>
          </a:prstGeom>
          <a:noFill/>
        </p:spPr>
        <p:txBody>
          <a:bodyPr wrap="none" rtlCol="0">
            <a:spAutoFit/>
          </a:bodyPr>
          <a:lstStyle/>
          <a:p>
            <a:pPr algn="ctr"/>
            <a:r>
              <a:rPr lang="nb-NO" sz="4800" dirty="0" err="1" smtClean="0">
                <a:solidFill>
                  <a:schemeClr val="bg1"/>
                </a:solidFill>
              </a:rPr>
              <a:t>Conclusions</a:t>
            </a:r>
            <a:r>
              <a:rPr lang="nb-NO" sz="4800" dirty="0" smtClean="0">
                <a:solidFill>
                  <a:schemeClr val="bg1"/>
                </a:solidFill>
              </a:rPr>
              <a:t> </a:t>
            </a:r>
          </a:p>
          <a:p>
            <a:pPr algn="ctr"/>
            <a:r>
              <a:rPr lang="nb-NO" sz="4800" dirty="0" smtClean="0">
                <a:solidFill>
                  <a:schemeClr val="bg1"/>
                </a:solidFill>
              </a:rPr>
              <a:t>and </a:t>
            </a:r>
            <a:r>
              <a:rPr lang="nb-NO" sz="4800" dirty="0" err="1" smtClean="0">
                <a:solidFill>
                  <a:schemeClr val="bg1"/>
                </a:solidFill>
              </a:rPr>
              <a:t>future</a:t>
            </a:r>
            <a:r>
              <a:rPr lang="nb-NO" sz="4800" dirty="0" smtClean="0">
                <a:solidFill>
                  <a:schemeClr val="bg1"/>
                </a:solidFill>
              </a:rPr>
              <a:t> </a:t>
            </a:r>
            <a:r>
              <a:rPr lang="nb-NO" sz="4800" dirty="0" err="1" smtClean="0">
                <a:solidFill>
                  <a:schemeClr val="bg1"/>
                </a:solidFill>
              </a:rPr>
              <a:t>research</a:t>
            </a:r>
            <a:r>
              <a:rPr lang="nb-NO" sz="4800" dirty="0" smtClean="0">
                <a:solidFill>
                  <a:schemeClr val="bg1"/>
                </a:solidFill>
              </a:rPr>
              <a:t> </a:t>
            </a:r>
            <a:r>
              <a:rPr lang="nb-NO" sz="4800" dirty="0" err="1" smtClean="0">
                <a:solidFill>
                  <a:schemeClr val="bg1"/>
                </a:solidFill>
              </a:rPr>
              <a:t>priorities</a:t>
            </a:r>
            <a:endParaRPr lang="en-US" sz="4800" dirty="0">
              <a:solidFill>
                <a:schemeClr val="bg1"/>
              </a:solidFill>
            </a:endParaRPr>
          </a:p>
        </p:txBody>
      </p:sp>
    </p:spTree>
    <p:extLst>
      <p:ext uri="{BB962C8B-B14F-4D97-AF65-F5344CB8AC3E}">
        <p14:creationId xmlns:p14="http://schemas.microsoft.com/office/powerpoint/2010/main" val="658293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Nordestgaard</a:t>
            </a:r>
            <a:r>
              <a:rPr lang="nb-NO" sz="1200" dirty="0" smtClean="0"/>
              <a:t> BG </a:t>
            </a:r>
            <a:r>
              <a:rPr lang="nb-NO" sz="1200" dirty="0" err="1" smtClean="0"/>
              <a:t>Atherosclerosis</a:t>
            </a:r>
            <a:r>
              <a:rPr lang="nb-NO" sz="1200" dirty="0" smtClean="0"/>
              <a:t> 2020]</a:t>
            </a:r>
            <a:endParaRPr lang="nb-NO" sz="1200" dirty="0"/>
          </a:p>
        </p:txBody>
      </p:sp>
      <p:pic>
        <p:nvPicPr>
          <p:cNvPr id="2" name="Picture 1"/>
          <p:cNvPicPr>
            <a:picLocks noChangeAspect="1"/>
          </p:cNvPicPr>
          <p:nvPr/>
        </p:nvPicPr>
        <p:blipFill>
          <a:blip r:embed="rId3"/>
          <a:stretch>
            <a:fillRect/>
          </a:stretch>
        </p:blipFill>
        <p:spPr>
          <a:xfrm>
            <a:off x="2981325" y="471043"/>
            <a:ext cx="6010275" cy="5724525"/>
          </a:xfrm>
          <a:prstGeom prst="rect">
            <a:avLst/>
          </a:prstGeom>
          <a:ln>
            <a:solidFill>
              <a:schemeClr val="tx1"/>
            </a:solidFill>
          </a:ln>
        </p:spPr>
      </p:pic>
      <p:sp>
        <p:nvSpPr>
          <p:cNvPr id="3" name="TextBox 2"/>
          <p:cNvSpPr txBox="1"/>
          <p:nvPr/>
        </p:nvSpPr>
        <p:spPr>
          <a:xfrm>
            <a:off x="699854" y="933271"/>
            <a:ext cx="2179571" cy="1200329"/>
          </a:xfrm>
          <a:prstGeom prst="rect">
            <a:avLst/>
          </a:prstGeom>
          <a:noFill/>
        </p:spPr>
        <p:txBody>
          <a:bodyPr wrap="none" rtlCol="0">
            <a:spAutoFit/>
          </a:bodyPr>
          <a:lstStyle/>
          <a:p>
            <a:pPr algn="r"/>
            <a:r>
              <a:rPr lang="nb-NO" b="1" dirty="0" err="1" smtClean="0">
                <a:solidFill>
                  <a:srgbClr val="0070C0"/>
                </a:solidFill>
              </a:rPr>
              <a:t>Primary</a:t>
            </a:r>
            <a:r>
              <a:rPr lang="nb-NO" b="1" dirty="0" smtClean="0">
                <a:solidFill>
                  <a:srgbClr val="0070C0"/>
                </a:solidFill>
              </a:rPr>
              <a:t> lipid panel: </a:t>
            </a:r>
          </a:p>
          <a:p>
            <a:pPr algn="r"/>
            <a:r>
              <a:rPr lang="nb-NO" b="1" dirty="0" smtClean="0">
                <a:solidFill>
                  <a:srgbClr val="0070C0"/>
                </a:solidFill>
              </a:rPr>
              <a:t>TC, TG, LDL-C, HDL-C,</a:t>
            </a:r>
          </a:p>
          <a:p>
            <a:pPr algn="r"/>
            <a:r>
              <a:rPr lang="nb-NO" b="1" dirty="0" smtClean="0">
                <a:solidFill>
                  <a:srgbClr val="0070C0"/>
                </a:solidFill>
              </a:rPr>
              <a:t>non-HDL-C</a:t>
            </a:r>
          </a:p>
          <a:p>
            <a:pPr algn="r"/>
            <a:r>
              <a:rPr lang="nb-NO" b="1" dirty="0" smtClean="0">
                <a:solidFill>
                  <a:srgbClr val="0070C0"/>
                </a:solidFill>
              </a:rPr>
              <a:t>(nonfasting </a:t>
            </a:r>
            <a:r>
              <a:rPr lang="nb-NO" b="1" dirty="0" err="1" smtClean="0">
                <a:solidFill>
                  <a:srgbClr val="0070C0"/>
                </a:solidFill>
              </a:rPr>
              <a:t>state</a:t>
            </a:r>
            <a:r>
              <a:rPr lang="nb-NO" b="1" dirty="0" smtClean="0">
                <a:solidFill>
                  <a:srgbClr val="0070C0"/>
                </a:solidFill>
              </a:rPr>
              <a:t>)</a:t>
            </a:r>
            <a:endParaRPr lang="en-US" b="1" dirty="0">
              <a:solidFill>
                <a:srgbClr val="0070C0"/>
              </a:solidFill>
            </a:endParaRPr>
          </a:p>
        </p:txBody>
      </p:sp>
      <p:sp>
        <p:nvSpPr>
          <p:cNvPr id="5" name="TextBox 4"/>
          <p:cNvSpPr txBox="1"/>
          <p:nvPr/>
        </p:nvSpPr>
        <p:spPr>
          <a:xfrm>
            <a:off x="1143950" y="2351456"/>
            <a:ext cx="1735475" cy="369332"/>
          </a:xfrm>
          <a:prstGeom prst="rect">
            <a:avLst/>
          </a:prstGeom>
          <a:noFill/>
        </p:spPr>
        <p:txBody>
          <a:bodyPr wrap="none" rtlCol="0">
            <a:spAutoFit/>
          </a:bodyPr>
          <a:lstStyle/>
          <a:p>
            <a:r>
              <a:rPr lang="nb-NO" b="1" dirty="0" smtClean="0">
                <a:solidFill>
                  <a:srgbClr val="0070C0"/>
                </a:solidFill>
              </a:rPr>
              <a:t>LDL-C guides LLT</a:t>
            </a:r>
            <a:endParaRPr lang="en-US" b="1" dirty="0">
              <a:solidFill>
                <a:srgbClr val="0070C0"/>
              </a:solidFill>
            </a:endParaRPr>
          </a:p>
        </p:txBody>
      </p:sp>
      <p:sp>
        <p:nvSpPr>
          <p:cNvPr id="7" name="TextBox 6"/>
          <p:cNvSpPr txBox="1"/>
          <p:nvPr/>
        </p:nvSpPr>
        <p:spPr>
          <a:xfrm>
            <a:off x="1704103" y="2970021"/>
            <a:ext cx="1175322" cy="369332"/>
          </a:xfrm>
          <a:prstGeom prst="rect">
            <a:avLst/>
          </a:prstGeom>
          <a:noFill/>
        </p:spPr>
        <p:txBody>
          <a:bodyPr wrap="none" rtlCol="0">
            <a:spAutoFit/>
          </a:bodyPr>
          <a:lstStyle/>
          <a:p>
            <a:r>
              <a:rPr lang="nb-NO" b="1" dirty="0" smtClean="0">
                <a:solidFill>
                  <a:srgbClr val="0070C0"/>
                </a:solidFill>
              </a:rPr>
              <a:t>Lp(a) </a:t>
            </a:r>
            <a:r>
              <a:rPr lang="nb-NO" b="1" dirty="0" err="1" smtClean="0">
                <a:solidFill>
                  <a:srgbClr val="0070C0"/>
                </a:solidFill>
              </a:rPr>
              <a:t>once</a:t>
            </a:r>
            <a:endParaRPr lang="en-US" b="1" dirty="0">
              <a:solidFill>
                <a:srgbClr val="0070C0"/>
              </a:solidFill>
            </a:endParaRPr>
          </a:p>
        </p:txBody>
      </p:sp>
      <p:sp>
        <p:nvSpPr>
          <p:cNvPr id="8" name="TextBox 7"/>
          <p:cNvSpPr txBox="1"/>
          <p:nvPr/>
        </p:nvSpPr>
        <p:spPr>
          <a:xfrm>
            <a:off x="870542" y="3798152"/>
            <a:ext cx="2008883" cy="646331"/>
          </a:xfrm>
          <a:prstGeom prst="rect">
            <a:avLst/>
          </a:prstGeom>
          <a:noFill/>
        </p:spPr>
        <p:txBody>
          <a:bodyPr wrap="none" rtlCol="0">
            <a:spAutoFit/>
          </a:bodyPr>
          <a:lstStyle/>
          <a:p>
            <a:pPr algn="r"/>
            <a:r>
              <a:rPr lang="nb-NO" b="1" dirty="0" smtClean="0">
                <a:solidFill>
                  <a:srgbClr val="0070C0"/>
                </a:solidFill>
              </a:rPr>
              <a:t>Residual risk: </a:t>
            </a:r>
          </a:p>
          <a:p>
            <a:pPr algn="r"/>
            <a:r>
              <a:rPr lang="nb-NO" b="1" dirty="0" smtClean="0">
                <a:solidFill>
                  <a:srgbClr val="0070C0"/>
                </a:solidFill>
              </a:rPr>
              <a:t>non-HDL-C or </a:t>
            </a:r>
            <a:r>
              <a:rPr lang="nb-NO" b="1" dirty="0" err="1" smtClean="0">
                <a:solidFill>
                  <a:srgbClr val="0070C0"/>
                </a:solidFill>
              </a:rPr>
              <a:t>apoB</a:t>
            </a:r>
            <a:endParaRPr lang="en-US" b="1" dirty="0">
              <a:solidFill>
                <a:srgbClr val="0070C0"/>
              </a:solidFill>
            </a:endParaRPr>
          </a:p>
        </p:txBody>
      </p:sp>
      <p:sp>
        <p:nvSpPr>
          <p:cNvPr id="9" name="TextBox 8"/>
          <p:cNvSpPr txBox="1"/>
          <p:nvPr/>
        </p:nvSpPr>
        <p:spPr>
          <a:xfrm>
            <a:off x="238125" y="4920382"/>
            <a:ext cx="2641300" cy="369332"/>
          </a:xfrm>
          <a:prstGeom prst="rect">
            <a:avLst/>
          </a:prstGeom>
          <a:noFill/>
        </p:spPr>
        <p:txBody>
          <a:bodyPr wrap="none" rtlCol="0">
            <a:spAutoFit/>
          </a:bodyPr>
          <a:lstStyle/>
          <a:p>
            <a:r>
              <a:rPr lang="nb-NO" b="1" dirty="0" smtClean="0">
                <a:solidFill>
                  <a:srgbClr val="0070C0"/>
                </a:solidFill>
              </a:rPr>
              <a:t>Non-HDL-C = </a:t>
            </a:r>
            <a:r>
              <a:rPr lang="nb-NO" b="1" dirty="0" err="1" smtClean="0">
                <a:solidFill>
                  <a:srgbClr val="0070C0"/>
                </a:solidFill>
              </a:rPr>
              <a:t>remnant</a:t>
            </a:r>
            <a:r>
              <a:rPr lang="nb-NO" b="1" dirty="0" smtClean="0">
                <a:solidFill>
                  <a:srgbClr val="0070C0"/>
                </a:solidFill>
              </a:rPr>
              <a:t> LPs</a:t>
            </a:r>
            <a:endParaRPr lang="en-US" b="1" dirty="0">
              <a:solidFill>
                <a:srgbClr val="0070C0"/>
              </a:solidFill>
            </a:endParaRPr>
          </a:p>
        </p:txBody>
      </p:sp>
      <p:sp>
        <p:nvSpPr>
          <p:cNvPr id="10" name="TextBox 9"/>
          <p:cNvSpPr txBox="1"/>
          <p:nvPr/>
        </p:nvSpPr>
        <p:spPr>
          <a:xfrm>
            <a:off x="675167" y="5522721"/>
            <a:ext cx="2204258" cy="369332"/>
          </a:xfrm>
          <a:prstGeom prst="rect">
            <a:avLst/>
          </a:prstGeom>
          <a:noFill/>
        </p:spPr>
        <p:txBody>
          <a:bodyPr wrap="none" rtlCol="0">
            <a:spAutoFit/>
          </a:bodyPr>
          <a:lstStyle/>
          <a:p>
            <a:r>
              <a:rPr lang="nb-NO" b="1" dirty="0" smtClean="0">
                <a:solidFill>
                  <a:srgbClr val="0070C0"/>
                </a:solidFill>
              </a:rPr>
              <a:t>Flag </a:t>
            </a:r>
            <a:r>
              <a:rPr lang="nb-NO" b="1" dirty="0" err="1" smtClean="0">
                <a:solidFill>
                  <a:srgbClr val="0070C0"/>
                </a:solidFill>
              </a:rPr>
              <a:t>abnormal</a:t>
            </a:r>
            <a:r>
              <a:rPr lang="nb-NO" b="1" dirty="0" smtClean="0">
                <a:solidFill>
                  <a:srgbClr val="0070C0"/>
                </a:solidFill>
              </a:rPr>
              <a:t> </a:t>
            </a:r>
            <a:r>
              <a:rPr lang="nb-NO" b="1" dirty="0" err="1" smtClean="0">
                <a:solidFill>
                  <a:srgbClr val="0070C0"/>
                </a:solidFill>
              </a:rPr>
              <a:t>values</a:t>
            </a:r>
            <a:endParaRPr lang="en-US" b="1" dirty="0">
              <a:solidFill>
                <a:srgbClr val="0070C0"/>
              </a:solidFill>
            </a:endParaRPr>
          </a:p>
        </p:txBody>
      </p:sp>
    </p:spTree>
    <p:extLst>
      <p:ext uri="{BB962C8B-B14F-4D97-AF65-F5344CB8AC3E}">
        <p14:creationId xmlns:p14="http://schemas.microsoft.com/office/powerpoint/2010/main" val="17174323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Nordestgaard</a:t>
            </a:r>
            <a:r>
              <a:rPr lang="nb-NO" sz="1200" dirty="0" smtClean="0"/>
              <a:t> BG </a:t>
            </a:r>
            <a:r>
              <a:rPr lang="nb-NO" sz="1200" dirty="0" err="1" smtClean="0"/>
              <a:t>Atherosclerosis</a:t>
            </a:r>
            <a:r>
              <a:rPr lang="nb-NO" sz="1200" dirty="0" smtClean="0"/>
              <a:t> 2020]</a:t>
            </a:r>
            <a:endParaRPr lang="nb-NO" sz="1200" dirty="0"/>
          </a:p>
        </p:txBody>
      </p:sp>
      <p:pic>
        <p:nvPicPr>
          <p:cNvPr id="7" name="Picture 6"/>
          <p:cNvPicPr>
            <a:picLocks noChangeAspect="1"/>
          </p:cNvPicPr>
          <p:nvPr/>
        </p:nvPicPr>
        <p:blipFill>
          <a:blip r:embed="rId3"/>
          <a:stretch>
            <a:fillRect/>
          </a:stretch>
        </p:blipFill>
        <p:spPr>
          <a:xfrm>
            <a:off x="7536" y="762000"/>
            <a:ext cx="9113640" cy="4929600"/>
          </a:xfrm>
          <a:prstGeom prst="rect">
            <a:avLst/>
          </a:prstGeom>
        </p:spPr>
      </p:pic>
    </p:spTree>
    <p:extLst>
      <p:ext uri="{BB962C8B-B14F-4D97-AF65-F5344CB8AC3E}">
        <p14:creationId xmlns:p14="http://schemas.microsoft.com/office/powerpoint/2010/main" val="35577287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Nordestgaard</a:t>
            </a:r>
            <a:r>
              <a:rPr lang="nb-NO" sz="1200" dirty="0" smtClean="0"/>
              <a:t> BG </a:t>
            </a:r>
            <a:r>
              <a:rPr lang="nb-NO" sz="1200" dirty="0" err="1" smtClean="0"/>
              <a:t>Atherosclerosis</a:t>
            </a:r>
            <a:r>
              <a:rPr lang="nb-NO" sz="1200" dirty="0" smtClean="0"/>
              <a:t> 2020]</a:t>
            </a:r>
            <a:endParaRPr lang="nb-NO" sz="1200" dirty="0"/>
          </a:p>
        </p:txBody>
      </p:sp>
      <p:pic>
        <p:nvPicPr>
          <p:cNvPr id="2" name="Picture 1"/>
          <p:cNvPicPr>
            <a:picLocks noChangeAspect="1"/>
          </p:cNvPicPr>
          <p:nvPr/>
        </p:nvPicPr>
        <p:blipFill>
          <a:blip r:embed="rId3"/>
          <a:stretch>
            <a:fillRect/>
          </a:stretch>
        </p:blipFill>
        <p:spPr>
          <a:xfrm>
            <a:off x="4471355" y="152400"/>
            <a:ext cx="4614647" cy="6252336"/>
          </a:xfrm>
          <a:prstGeom prst="rect">
            <a:avLst/>
          </a:prstGeom>
          <a:ln>
            <a:solidFill>
              <a:schemeClr val="tx1"/>
            </a:solidFill>
          </a:ln>
        </p:spPr>
      </p:pic>
      <p:sp>
        <p:nvSpPr>
          <p:cNvPr id="4" name="TextBox 3"/>
          <p:cNvSpPr txBox="1"/>
          <p:nvPr/>
        </p:nvSpPr>
        <p:spPr>
          <a:xfrm>
            <a:off x="472197" y="609600"/>
            <a:ext cx="3948838" cy="369332"/>
          </a:xfrm>
          <a:prstGeom prst="rect">
            <a:avLst/>
          </a:prstGeom>
          <a:noFill/>
        </p:spPr>
        <p:txBody>
          <a:bodyPr wrap="none" rtlCol="0">
            <a:spAutoFit/>
          </a:bodyPr>
          <a:lstStyle/>
          <a:p>
            <a:pPr algn="r"/>
            <a:r>
              <a:rPr lang="nb-NO" b="1" dirty="0" err="1" smtClean="0">
                <a:solidFill>
                  <a:srgbClr val="0070C0"/>
                </a:solidFill>
              </a:rPr>
              <a:t>Assess</a:t>
            </a:r>
            <a:r>
              <a:rPr lang="nb-NO" b="1" dirty="0" smtClean="0">
                <a:solidFill>
                  <a:srgbClr val="0070C0"/>
                </a:solidFill>
              </a:rPr>
              <a:t> LDL, </a:t>
            </a:r>
            <a:r>
              <a:rPr lang="nb-NO" b="1" dirty="0" err="1" smtClean="0">
                <a:solidFill>
                  <a:srgbClr val="0070C0"/>
                </a:solidFill>
              </a:rPr>
              <a:t>remnant</a:t>
            </a:r>
            <a:r>
              <a:rPr lang="nb-NO" b="1" dirty="0" smtClean="0">
                <a:solidFill>
                  <a:srgbClr val="0070C0"/>
                </a:solidFill>
              </a:rPr>
              <a:t> and Lp(a) </a:t>
            </a:r>
            <a:r>
              <a:rPr lang="nb-NO" b="1" dirty="0" err="1" smtClean="0">
                <a:solidFill>
                  <a:srgbClr val="0070C0"/>
                </a:solidFill>
              </a:rPr>
              <a:t>particles</a:t>
            </a:r>
            <a:endParaRPr lang="en-US" b="1" dirty="0">
              <a:solidFill>
                <a:srgbClr val="0070C0"/>
              </a:solidFill>
            </a:endParaRPr>
          </a:p>
        </p:txBody>
      </p:sp>
      <p:sp>
        <p:nvSpPr>
          <p:cNvPr id="5" name="TextBox 4"/>
          <p:cNvSpPr txBox="1"/>
          <p:nvPr/>
        </p:nvSpPr>
        <p:spPr>
          <a:xfrm>
            <a:off x="-20630" y="1177504"/>
            <a:ext cx="4441665" cy="923330"/>
          </a:xfrm>
          <a:prstGeom prst="rect">
            <a:avLst/>
          </a:prstGeom>
          <a:noFill/>
        </p:spPr>
        <p:txBody>
          <a:bodyPr wrap="none" rtlCol="0">
            <a:spAutoFit/>
          </a:bodyPr>
          <a:lstStyle/>
          <a:p>
            <a:pPr algn="r"/>
            <a:r>
              <a:rPr lang="nb-NO" b="1" dirty="0" smtClean="0">
                <a:solidFill>
                  <a:srgbClr val="0070C0"/>
                </a:solidFill>
              </a:rPr>
              <a:t>Fasting not </a:t>
            </a:r>
            <a:r>
              <a:rPr lang="nb-NO" b="1" dirty="0" err="1" smtClean="0">
                <a:solidFill>
                  <a:srgbClr val="0070C0"/>
                </a:solidFill>
              </a:rPr>
              <a:t>required</a:t>
            </a:r>
            <a:r>
              <a:rPr lang="nb-NO" b="1" dirty="0" smtClean="0">
                <a:solidFill>
                  <a:srgbClr val="0070C0"/>
                </a:solidFill>
              </a:rPr>
              <a:t>; </a:t>
            </a:r>
            <a:r>
              <a:rPr lang="nb-NO" b="1" dirty="0" err="1" smtClean="0">
                <a:solidFill>
                  <a:srgbClr val="0070C0"/>
                </a:solidFill>
              </a:rPr>
              <a:t>consider</a:t>
            </a:r>
            <a:r>
              <a:rPr lang="nb-NO" b="1" dirty="0" smtClean="0">
                <a:solidFill>
                  <a:srgbClr val="0070C0"/>
                </a:solidFill>
              </a:rPr>
              <a:t> </a:t>
            </a:r>
            <a:r>
              <a:rPr lang="nb-NO" b="1" dirty="0" err="1" smtClean="0">
                <a:solidFill>
                  <a:srgbClr val="0070C0"/>
                </a:solidFill>
              </a:rPr>
              <a:t>when</a:t>
            </a:r>
            <a:r>
              <a:rPr lang="nb-NO" b="1" dirty="0" smtClean="0">
                <a:solidFill>
                  <a:srgbClr val="0070C0"/>
                </a:solidFill>
              </a:rPr>
              <a:t> TG ≥ 4.5</a:t>
            </a:r>
            <a:endParaRPr lang="en-US" b="1" dirty="0" smtClean="0">
              <a:solidFill>
                <a:srgbClr val="0070C0"/>
              </a:solidFill>
            </a:endParaRPr>
          </a:p>
          <a:p>
            <a:pPr algn="r"/>
            <a:r>
              <a:rPr lang="nb-NO" b="1" dirty="0" err="1" smtClean="0">
                <a:solidFill>
                  <a:srgbClr val="0070C0"/>
                </a:solidFill>
              </a:rPr>
              <a:t>When</a:t>
            </a:r>
            <a:r>
              <a:rPr lang="nb-NO" b="1" dirty="0" smtClean="0">
                <a:solidFill>
                  <a:srgbClr val="0070C0"/>
                </a:solidFill>
              </a:rPr>
              <a:t> </a:t>
            </a:r>
            <a:r>
              <a:rPr lang="nb-NO" b="1" dirty="0" err="1" smtClean="0">
                <a:solidFill>
                  <a:srgbClr val="0070C0"/>
                </a:solidFill>
              </a:rPr>
              <a:t>close</a:t>
            </a:r>
            <a:r>
              <a:rPr lang="nb-NO" b="1" dirty="0" smtClean="0">
                <a:solidFill>
                  <a:srgbClr val="0070C0"/>
                </a:solidFill>
              </a:rPr>
              <a:t> to LLT </a:t>
            </a:r>
            <a:r>
              <a:rPr lang="nb-NO" b="1" dirty="0" err="1" smtClean="0">
                <a:solidFill>
                  <a:srgbClr val="0070C0"/>
                </a:solidFill>
              </a:rPr>
              <a:t>decision</a:t>
            </a:r>
            <a:r>
              <a:rPr lang="nb-NO" b="1" dirty="0" smtClean="0">
                <a:solidFill>
                  <a:srgbClr val="0070C0"/>
                </a:solidFill>
              </a:rPr>
              <a:t> </a:t>
            </a:r>
            <a:r>
              <a:rPr lang="nb-NO" b="1" dirty="0" err="1" smtClean="0">
                <a:solidFill>
                  <a:srgbClr val="0070C0"/>
                </a:solidFill>
              </a:rPr>
              <a:t>threshold</a:t>
            </a:r>
            <a:r>
              <a:rPr lang="nb-NO" b="1" dirty="0" smtClean="0">
                <a:solidFill>
                  <a:srgbClr val="0070C0"/>
                </a:solidFill>
              </a:rPr>
              <a:t>,</a:t>
            </a:r>
          </a:p>
          <a:p>
            <a:pPr algn="r"/>
            <a:r>
              <a:rPr lang="nb-NO" b="1" dirty="0" err="1" smtClean="0">
                <a:solidFill>
                  <a:srgbClr val="0070C0"/>
                </a:solidFill>
              </a:rPr>
              <a:t>use</a:t>
            </a:r>
            <a:r>
              <a:rPr lang="nb-NO" b="1" dirty="0" smtClean="0">
                <a:solidFill>
                  <a:srgbClr val="0070C0"/>
                </a:solidFill>
              </a:rPr>
              <a:t> </a:t>
            </a:r>
            <a:r>
              <a:rPr lang="nb-NO" b="1" dirty="0" err="1" smtClean="0">
                <a:solidFill>
                  <a:srgbClr val="0070C0"/>
                </a:solidFill>
              </a:rPr>
              <a:t>average</a:t>
            </a:r>
            <a:r>
              <a:rPr lang="nb-NO" b="1" dirty="0" smtClean="0">
                <a:solidFill>
                  <a:srgbClr val="0070C0"/>
                </a:solidFill>
              </a:rPr>
              <a:t> of 2-3 </a:t>
            </a:r>
            <a:r>
              <a:rPr lang="nb-NO" b="1" dirty="0" err="1" smtClean="0">
                <a:solidFill>
                  <a:srgbClr val="0070C0"/>
                </a:solidFill>
              </a:rPr>
              <a:t>serial</a:t>
            </a:r>
            <a:r>
              <a:rPr lang="nb-NO" b="1" dirty="0" smtClean="0">
                <a:solidFill>
                  <a:srgbClr val="0070C0"/>
                </a:solidFill>
              </a:rPr>
              <a:t> </a:t>
            </a:r>
            <a:r>
              <a:rPr lang="nb-NO" b="1" dirty="0" err="1" smtClean="0">
                <a:solidFill>
                  <a:srgbClr val="0070C0"/>
                </a:solidFill>
              </a:rPr>
              <a:t>blood</a:t>
            </a:r>
            <a:r>
              <a:rPr lang="nb-NO" b="1" dirty="0" smtClean="0">
                <a:solidFill>
                  <a:srgbClr val="0070C0"/>
                </a:solidFill>
              </a:rPr>
              <a:t> samples</a:t>
            </a:r>
          </a:p>
        </p:txBody>
      </p:sp>
      <p:sp>
        <p:nvSpPr>
          <p:cNvPr id="3" name="TextBox 2"/>
          <p:cNvSpPr txBox="1"/>
          <p:nvPr/>
        </p:nvSpPr>
        <p:spPr>
          <a:xfrm>
            <a:off x="6723480" y="510312"/>
            <a:ext cx="1015086" cy="369332"/>
          </a:xfrm>
          <a:prstGeom prst="rect">
            <a:avLst/>
          </a:prstGeom>
          <a:solidFill>
            <a:schemeClr val="bg1">
              <a:lumMod val="85000"/>
            </a:schemeClr>
          </a:solidFill>
          <a:effectLst>
            <a:softEdge rad="63500"/>
          </a:effectLst>
        </p:spPr>
        <p:txBody>
          <a:bodyPr wrap="none" rtlCol="0">
            <a:spAutoFit/>
          </a:bodyPr>
          <a:lstStyle/>
          <a:p>
            <a:r>
              <a:rPr lang="nb-NO" dirty="0" err="1" smtClean="0">
                <a:solidFill>
                  <a:srgbClr val="0070C0"/>
                </a:solidFill>
              </a:rPr>
              <a:t>Ordering</a:t>
            </a:r>
            <a:endParaRPr lang="en-US" dirty="0">
              <a:solidFill>
                <a:srgbClr val="0070C0"/>
              </a:solidFill>
            </a:endParaRPr>
          </a:p>
        </p:txBody>
      </p:sp>
      <p:sp>
        <p:nvSpPr>
          <p:cNvPr id="7" name="TextBox 6"/>
          <p:cNvSpPr txBox="1"/>
          <p:nvPr/>
        </p:nvSpPr>
        <p:spPr>
          <a:xfrm>
            <a:off x="6528756" y="992838"/>
            <a:ext cx="1043876" cy="369332"/>
          </a:xfrm>
          <a:prstGeom prst="rect">
            <a:avLst/>
          </a:prstGeom>
          <a:solidFill>
            <a:schemeClr val="bg1">
              <a:lumMod val="85000"/>
            </a:schemeClr>
          </a:solidFill>
          <a:effectLst>
            <a:softEdge rad="63500"/>
          </a:effectLst>
        </p:spPr>
        <p:txBody>
          <a:bodyPr wrap="none" rtlCol="0">
            <a:spAutoFit/>
          </a:bodyPr>
          <a:lstStyle/>
          <a:p>
            <a:r>
              <a:rPr lang="nb-NO" dirty="0" smtClean="0">
                <a:solidFill>
                  <a:srgbClr val="0070C0"/>
                </a:solidFill>
              </a:rPr>
              <a:t>Sampling</a:t>
            </a:r>
            <a:endParaRPr lang="en-US" dirty="0">
              <a:solidFill>
                <a:srgbClr val="0070C0"/>
              </a:solidFill>
            </a:endParaRPr>
          </a:p>
        </p:txBody>
      </p:sp>
      <p:sp>
        <p:nvSpPr>
          <p:cNvPr id="8" name="TextBox 7"/>
          <p:cNvSpPr txBox="1"/>
          <p:nvPr/>
        </p:nvSpPr>
        <p:spPr>
          <a:xfrm>
            <a:off x="6604956" y="1985406"/>
            <a:ext cx="1508426" cy="369332"/>
          </a:xfrm>
          <a:prstGeom prst="rect">
            <a:avLst/>
          </a:prstGeom>
          <a:solidFill>
            <a:schemeClr val="bg1">
              <a:lumMod val="85000"/>
            </a:schemeClr>
          </a:solidFill>
          <a:effectLst>
            <a:softEdge rad="63500"/>
          </a:effectLst>
        </p:spPr>
        <p:txBody>
          <a:bodyPr wrap="none" rtlCol="0">
            <a:spAutoFit/>
          </a:bodyPr>
          <a:lstStyle/>
          <a:p>
            <a:r>
              <a:rPr lang="nb-NO" dirty="0" err="1" smtClean="0">
                <a:solidFill>
                  <a:srgbClr val="0070C0"/>
                </a:solidFill>
              </a:rPr>
              <a:t>Measurement</a:t>
            </a:r>
            <a:endParaRPr lang="en-US" dirty="0">
              <a:solidFill>
                <a:srgbClr val="0070C0"/>
              </a:solidFill>
            </a:endParaRPr>
          </a:p>
        </p:txBody>
      </p:sp>
      <p:sp>
        <p:nvSpPr>
          <p:cNvPr id="9" name="TextBox 8"/>
          <p:cNvSpPr txBox="1"/>
          <p:nvPr/>
        </p:nvSpPr>
        <p:spPr>
          <a:xfrm>
            <a:off x="6574727" y="4410973"/>
            <a:ext cx="1105559" cy="369332"/>
          </a:xfrm>
          <a:prstGeom prst="rect">
            <a:avLst/>
          </a:prstGeom>
          <a:solidFill>
            <a:schemeClr val="bg1">
              <a:lumMod val="85000"/>
            </a:schemeClr>
          </a:solidFill>
          <a:effectLst>
            <a:softEdge rad="63500"/>
          </a:effectLst>
        </p:spPr>
        <p:txBody>
          <a:bodyPr wrap="none" rtlCol="0">
            <a:spAutoFit/>
          </a:bodyPr>
          <a:lstStyle/>
          <a:p>
            <a:r>
              <a:rPr lang="nb-NO" dirty="0" smtClean="0">
                <a:solidFill>
                  <a:srgbClr val="0070C0"/>
                </a:solidFill>
              </a:rPr>
              <a:t>Reporting</a:t>
            </a:r>
            <a:endParaRPr lang="en-US" dirty="0">
              <a:solidFill>
                <a:srgbClr val="0070C0"/>
              </a:solidFill>
            </a:endParaRPr>
          </a:p>
        </p:txBody>
      </p:sp>
      <p:sp>
        <p:nvSpPr>
          <p:cNvPr id="10" name="TextBox 9"/>
          <p:cNvSpPr txBox="1"/>
          <p:nvPr/>
        </p:nvSpPr>
        <p:spPr>
          <a:xfrm>
            <a:off x="7503621" y="5479210"/>
            <a:ext cx="1501373" cy="369332"/>
          </a:xfrm>
          <a:prstGeom prst="rect">
            <a:avLst/>
          </a:prstGeom>
          <a:solidFill>
            <a:schemeClr val="bg1">
              <a:lumMod val="85000"/>
            </a:schemeClr>
          </a:solidFill>
          <a:effectLst>
            <a:softEdge rad="63500"/>
          </a:effectLst>
        </p:spPr>
        <p:txBody>
          <a:bodyPr wrap="none" rtlCol="0">
            <a:spAutoFit/>
          </a:bodyPr>
          <a:lstStyle/>
          <a:p>
            <a:r>
              <a:rPr lang="nb-NO" dirty="0" err="1" smtClean="0">
                <a:solidFill>
                  <a:srgbClr val="0070C0"/>
                </a:solidFill>
              </a:rPr>
              <a:t>Interpretation</a:t>
            </a:r>
            <a:endParaRPr lang="en-US" dirty="0">
              <a:solidFill>
                <a:srgbClr val="0070C0"/>
              </a:solidFill>
            </a:endParaRPr>
          </a:p>
        </p:txBody>
      </p:sp>
      <p:sp>
        <p:nvSpPr>
          <p:cNvPr id="11" name="TextBox 10"/>
          <p:cNvSpPr txBox="1"/>
          <p:nvPr/>
        </p:nvSpPr>
        <p:spPr>
          <a:xfrm>
            <a:off x="459694" y="2816903"/>
            <a:ext cx="3961341" cy="923330"/>
          </a:xfrm>
          <a:prstGeom prst="rect">
            <a:avLst/>
          </a:prstGeom>
          <a:noFill/>
        </p:spPr>
        <p:txBody>
          <a:bodyPr wrap="none" rtlCol="0">
            <a:spAutoFit/>
          </a:bodyPr>
          <a:lstStyle/>
          <a:p>
            <a:pPr algn="r"/>
            <a:r>
              <a:rPr lang="nb-NO" b="1" dirty="0" err="1" smtClean="0">
                <a:solidFill>
                  <a:srgbClr val="0070C0"/>
                </a:solidFill>
              </a:rPr>
              <a:t>Use</a:t>
            </a:r>
            <a:r>
              <a:rPr lang="nb-NO" b="1" dirty="0" smtClean="0">
                <a:solidFill>
                  <a:srgbClr val="0070C0"/>
                </a:solidFill>
              </a:rPr>
              <a:t> same </a:t>
            </a:r>
            <a:r>
              <a:rPr lang="nb-NO" b="1" dirty="0" err="1" smtClean="0">
                <a:solidFill>
                  <a:srgbClr val="0070C0"/>
                </a:solidFill>
              </a:rPr>
              <a:t>method</a:t>
            </a:r>
            <a:r>
              <a:rPr lang="nb-NO" b="1" dirty="0" smtClean="0">
                <a:solidFill>
                  <a:srgbClr val="0070C0"/>
                </a:solidFill>
              </a:rPr>
              <a:t>/</a:t>
            </a:r>
            <a:r>
              <a:rPr lang="nb-NO" b="1" dirty="0" err="1" smtClean="0">
                <a:solidFill>
                  <a:srgbClr val="0070C0"/>
                </a:solidFill>
              </a:rPr>
              <a:t>laboratory</a:t>
            </a:r>
            <a:endParaRPr lang="nb-NO" b="1" dirty="0" smtClean="0">
              <a:solidFill>
                <a:srgbClr val="0070C0"/>
              </a:solidFill>
            </a:endParaRPr>
          </a:p>
          <a:p>
            <a:pPr algn="r"/>
            <a:r>
              <a:rPr lang="nb-NO" b="1" dirty="0" err="1" smtClean="0">
                <a:solidFill>
                  <a:srgbClr val="0070C0"/>
                </a:solidFill>
              </a:rPr>
              <a:t>Friedewald</a:t>
            </a:r>
            <a:r>
              <a:rPr lang="nb-NO" b="1" dirty="0" smtClean="0">
                <a:solidFill>
                  <a:srgbClr val="0070C0"/>
                </a:solidFill>
              </a:rPr>
              <a:t> </a:t>
            </a:r>
            <a:r>
              <a:rPr lang="nb-NO" b="1" dirty="0" err="1" smtClean="0">
                <a:solidFill>
                  <a:srgbClr val="0070C0"/>
                </a:solidFill>
              </a:rPr>
              <a:t>vs</a:t>
            </a:r>
            <a:r>
              <a:rPr lang="nb-NO" b="1" dirty="0" smtClean="0">
                <a:solidFill>
                  <a:srgbClr val="0070C0"/>
                </a:solidFill>
              </a:rPr>
              <a:t> Martin-Hopkins </a:t>
            </a:r>
            <a:r>
              <a:rPr lang="nb-NO" b="1" dirty="0" err="1" smtClean="0">
                <a:solidFill>
                  <a:srgbClr val="0070C0"/>
                </a:solidFill>
              </a:rPr>
              <a:t>equation</a:t>
            </a:r>
            <a:endParaRPr lang="nb-NO" b="1" dirty="0" smtClean="0">
              <a:solidFill>
                <a:srgbClr val="0070C0"/>
              </a:solidFill>
            </a:endParaRPr>
          </a:p>
          <a:p>
            <a:pPr algn="r"/>
            <a:r>
              <a:rPr lang="nb-NO" b="1" dirty="0" smtClean="0">
                <a:solidFill>
                  <a:srgbClr val="0070C0"/>
                </a:solidFill>
              </a:rPr>
              <a:t>Lp(a)-</a:t>
            </a:r>
            <a:r>
              <a:rPr lang="nb-NO" b="1" dirty="0" err="1" smtClean="0">
                <a:solidFill>
                  <a:srgbClr val="0070C0"/>
                </a:solidFill>
              </a:rPr>
              <a:t>corrected</a:t>
            </a:r>
            <a:r>
              <a:rPr lang="nb-NO" b="1" dirty="0" smtClean="0">
                <a:solidFill>
                  <a:srgbClr val="0070C0"/>
                </a:solidFill>
              </a:rPr>
              <a:t> LDL-C</a:t>
            </a:r>
          </a:p>
        </p:txBody>
      </p:sp>
      <p:sp>
        <p:nvSpPr>
          <p:cNvPr id="12" name="TextBox 11"/>
          <p:cNvSpPr txBox="1"/>
          <p:nvPr/>
        </p:nvSpPr>
        <p:spPr>
          <a:xfrm>
            <a:off x="34065" y="4964668"/>
            <a:ext cx="4386970" cy="369332"/>
          </a:xfrm>
          <a:prstGeom prst="rect">
            <a:avLst/>
          </a:prstGeom>
          <a:noFill/>
        </p:spPr>
        <p:txBody>
          <a:bodyPr wrap="none" rtlCol="0">
            <a:spAutoFit/>
          </a:bodyPr>
          <a:lstStyle/>
          <a:p>
            <a:pPr algn="r"/>
            <a:r>
              <a:rPr lang="nb-NO" b="1" dirty="0" smtClean="0">
                <a:solidFill>
                  <a:srgbClr val="0070C0"/>
                </a:solidFill>
              </a:rPr>
              <a:t>Flag </a:t>
            </a:r>
            <a:r>
              <a:rPr lang="nb-NO" b="1" dirty="0" err="1" smtClean="0">
                <a:solidFill>
                  <a:srgbClr val="0070C0"/>
                </a:solidFill>
              </a:rPr>
              <a:t>abnormal</a:t>
            </a:r>
            <a:r>
              <a:rPr lang="nb-NO" b="1" dirty="0" smtClean="0">
                <a:solidFill>
                  <a:srgbClr val="0070C0"/>
                </a:solidFill>
              </a:rPr>
              <a:t> </a:t>
            </a:r>
            <a:r>
              <a:rPr lang="nb-NO" b="1" dirty="0" err="1" smtClean="0">
                <a:solidFill>
                  <a:srgbClr val="0070C0"/>
                </a:solidFill>
              </a:rPr>
              <a:t>values</a:t>
            </a:r>
            <a:r>
              <a:rPr lang="nb-NO" b="1" dirty="0" smtClean="0">
                <a:solidFill>
                  <a:srgbClr val="0070C0"/>
                </a:solidFill>
              </a:rPr>
              <a:t> by </a:t>
            </a:r>
            <a:r>
              <a:rPr lang="nb-NO" b="1" dirty="0" err="1" smtClean="0">
                <a:solidFill>
                  <a:srgbClr val="0070C0"/>
                </a:solidFill>
              </a:rPr>
              <a:t>decision</a:t>
            </a:r>
            <a:r>
              <a:rPr lang="nb-NO" b="1" dirty="0" smtClean="0">
                <a:solidFill>
                  <a:srgbClr val="0070C0"/>
                </a:solidFill>
              </a:rPr>
              <a:t> </a:t>
            </a:r>
            <a:r>
              <a:rPr lang="nb-NO" b="1" dirty="0" err="1" smtClean="0">
                <a:solidFill>
                  <a:srgbClr val="0070C0"/>
                </a:solidFill>
              </a:rPr>
              <a:t>thresholds</a:t>
            </a:r>
            <a:endParaRPr lang="nb-NO" b="1" dirty="0" smtClean="0">
              <a:solidFill>
                <a:srgbClr val="0070C0"/>
              </a:solidFill>
            </a:endParaRPr>
          </a:p>
        </p:txBody>
      </p:sp>
      <p:sp>
        <p:nvSpPr>
          <p:cNvPr id="13" name="TextBox 12"/>
          <p:cNvSpPr txBox="1"/>
          <p:nvPr/>
        </p:nvSpPr>
        <p:spPr>
          <a:xfrm>
            <a:off x="666033" y="5726668"/>
            <a:ext cx="3755002" cy="646331"/>
          </a:xfrm>
          <a:prstGeom prst="rect">
            <a:avLst/>
          </a:prstGeom>
          <a:noFill/>
        </p:spPr>
        <p:txBody>
          <a:bodyPr wrap="none" rtlCol="0">
            <a:spAutoFit/>
          </a:bodyPr>
          <a:lstStyle/>
          <a:p>
            <a:pPr algn="r"/>
            <a:r>
              <a:rPr lang="nb-NO" b="1" dirty="0" smtClean="0">
                <a:solidFill>
                  <a:srgbClr val="0070C0"/>
                </a:solidFill>
              </a:rPr>
              <a:t>LDL-C </a:t>
            </a:r>
            <a:r>
              <a:rPr lang="nb-NO" b="1" dirty="0" err="1" smtClean="0">
                <a:solidFill>
                  <a:srgbClr val="0070C0"/>
                </a:solidFill>
              </a:rPr>
              <a:t>primary</a:t>
            </a:r>
            <a:r>
              <a:rPr lang="nb-NO" b="1" dirty="0" smtClean="0">
                <a:solidFill>
                  <a:srgbClr val="0070C0"/>
                </a:solidFill>
              </a:rPr>
              <a:t> target for LLT</a:t>
            </a:r>
          </a:p>
          <a:p>
            <a:pPr algn="r"/>
            <a:r>
              <a:rPr lang="nb-NO" b="1" dirty="0">
                <a:solidFill>
                  <a:srgbClr val="0070C0"/>
                </a:solidFill>
              </a:rPr>
              <a:t>n</a:t>
            </a:r>
            <a:r>
              <a:rPr lang="nb-NO" b="1" dirty="0" smtClean="0">
                <a:solidFill>
                  <a:srgbClr val="0070C0"/>
                </a:solidFill>
              </a:rPr>
              <a:t>on-HDL-C or </a:t>
            </a:r>
            <a:r>
              <a:rPr lang="nb-NO" b="1" dirty="0" err="1" smtClean="0">
                <a:solidFill>
                  <a:srgbClr val="0070C0"/>
                </a:solidFill>
              </a:rPr>
              <a:t>apoB</a:t>
            </a:r>
            <a:r>
              <a:rPr lang="nb-NO" b="1" dirty="0" smtClean="0">
                <a:solidFill>
                  <a:srgbClr val="0070C0"/>
                </a:solidFill>
              </a:rPr>
              <a:t> </a:t>
            </a:r>
            <a:r>
              <a:rPr lang="nb-NO" b="1" dirty="0" err="1" smtClean="0">
                <a:solidFill>
                  <a:srgbClr val="0070C0"/>
                </a:solidFill>
              </a:rPr>
              <a:t>secondary</a:t>
            </a:r>
            <a:r>
              <a:rPr lang="nb-NO" b="1" dirty="0" smtClean="0">
                <a:solidFill>
                  <a:srgbClr val="0070C0"/>
                </a:solidFill>
              </a:rPr>
              <a:t> targets</a:t>
            </a:r>
          </a:p>
        </p:txBody>
      </p:sp>
    </p:spTree>
    <p:extLst>
      <p:ext uri="{BB962C8B-B14F-4D97-AF65-F5344CB8AC3E}">
        <p14:creationId xmlns:p14="http://schemas.microsoft.com/office/powerpoint/2010/main" val="22988705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Nordestgaard</a:t>
            </a:r>
            <a:r>
              <a:rPr lang="nb-NO" sz="1200" dirty="0" smtClean="0"/>
              <a:t> BG </a:t>
            </a:r>
            <a:r>
              <a:rPr lang="nb-NO" sz="1200" dirty="0" err="1" smtClean="0"/>
              <a:t>Atherosclerosis</a:t>
            </a:r>
            <a:r>
              <a:rPr lang="nb-NO" sz="1200" dirty="0" smtClean="0"/>
              <a:t> 2020]</a:t>
            </a:r>
            <a:endParaRPr lang="nb-NO" sz="1200" dirty="0"/>
          </a:p>
        </p:txBody>
      </p:sp>
      <p:pic>
        <p:nvPicPr>
          <p:cNvPr id="2" name="Picture 1"/>
          <p:cNvPicPr>
            <a:picLocks noChangeAspect="1"/>
          </p:cNvPicPr>
          <p:nvPr/>
        </p:nvPicPr>
        <p:blipFill>
          <a:blip r:embed="rId3"/>
          <a:stretch>
            <a:fillRect/>
          </a:stretch>
        </p:blipFill>
        <p:spPr>
          <a:xfrm>
            <a:off x="228600" y="106443"/>
            <a:ext cx="8763000" cy="6294357"/>
          </a:xfrm>
          <a:prstGeom prst="rect">
            <a:avLst/>
          </a:prstGeom>
          <a:ln>
            <a:solidFill>
              <a:schemeClr val="tx1"/>
            </a:solidFill>
          </a:ln>
        </p:spPr>
      </p:pic>
      <p:sp>
        <p:nvSpPr>
          <p:cNvPr id="4" name="Rectangle 3"/>
          <p:cNvSpPr/>
          <p:nvPr/>
        </p:nvSpPr>
        <p:spPr>
          <a:xfrm>
            <a:off x="4335656" y="914400"/>
            <a:ext cx="553212" cy="54864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822493" y="1728156"/>
            <a:ext cx="436081" cy="369332"/>
          </a:xfrm>
          <a:prstGeom prst="rect">
            <a:avLst/>
          </a:prstGeom>
          <a:solidFill>
            <a:schemeClr val="bg1">
              <a:lumMod val="85000"/>
            </a:schemeClr>
          </a:solidFill>
          <a:effectLst>
            <a:softEdge rad="63500"/>
          </a:effectLst>
        </p:spPr>
        <p:txBody>
          <a:bodyPr wrap="none" rtlCol="0">
            <a:spAutoFit/>
          </a:bodyPr>
          <a:lstStyle/>
          <a:p>
            <a:r>
              <a:rPr lang="nb-NO" b="1" dirty="0" smtClean="0">
                <a:solidFill>
                  <a:srgbClr val="0070C0"/>
                </a:solidFill>
              </a:rPr>
              <a:t>TG</a:t>
            </a:r>
            <a:endParaRPr lang="en-US" b="1" dirty="0">
              <a:solidFill>
                <a:srgbClr val="0070C0"/>
              </a:solidFill>
            </a:endParaRPr>
          </a:p>
        </p:txBody>
      </p:sp>
      <p:sp>
        <p:nvSpPr>
          <p:cNvPr id="7" name="TextBox 6"/>
          <p:cNvSpPr txBox="1"/>
          <p:nvPr/>
        </p:nvSpPr>
        <p:spPr>
          <a:xfrm>
            <a:off x="3843332" y="2281850"/>
            <a:ext cx="415242" cy="369332"/>
          </a:xfrm>
          <a:prstGeom prst="rect">
            <a:avLst/>
          </a:prstGeom>
          <a:solidFill>
            <a:schemeClr val="bg1">
              <a:lumMod val="85000"/>
            </a:schemeClr>
          </a:solidFill>
          <a:effectLst>
            <a:softEdge rad="63500"/>
          </a:effectLst>
        </p:spPr>
        <p:txBody>
          <a:bodyPr wrap="none" rtlCol="0">
            <a:spAutoFit/>
          </a:bodyPr>
          <a:lstStyle/>
          <a:p>
            <a:r>
              <a:rPr lang="nb-NO" b="1" dirty="0" smtClean="0">
                <a:solidFill>
                  <a:srgbClr val="0070C0"/>
                </a:solidFill>
              </a:rPr>
              <a:t>TC</a:t>
            </a:r>
            <a:endParaRPr lang="en-US" b="1" dirty="0">
              <a:solidFill>
                <a:srgbClr val="0070C0"/>
              </a:solidFill>
            </a:endParaRPr>
          </a:p>
        </p:txBody>
      </p:sp>
      <p:sp>
        <p:nvSpPr>
          <p:cNvPr id="8" name="TextBox 7"/>
          <p:cNvSpPr txBox="1"/>
          <p:nvPr/>
        </p:nvSpPr>
        <p:spPr>
          <a:xfrm>
            <a:off x="3540108" y="2858382"/>
            <a:ext cx="718466" cy="369332"/>
          </a:xfrm>
          <a:prstGeom prst="rect">
            <a:avLst/>
          </a:prstGeom>
          <a:solidFill>
            <a:schemeClr val="bg1">
              <a:lumMod val="85000"/>
            </a:schemeClr>
          </a:solidFill>
          <a:effectLst>
            <a:softEdge rad="63500"/>
          </a:effectLst>
        </p:spPr>
        <p:txBody>
          <a:bodyPr wrap="none" rtlCol="0">
            <a:spAutoFit/>
          </a:bodyPr>
          <a:lstStyle/>
          <a:p>
            <a:r>
              <a:rPr lang="nb-NO" b="1" dirty="0" smtClean="0">
                <a:solidFill>
                  <a:srgbClr val="0070C0"/>
                </a:solidFill>
              </a:rPr>
              <a:t>LDL-C</a:t>
            </a:r>
            <a:endParaRPr lang="en-US" b="1" dirty="0">
              <a:solidFill>
                <a:srgbClr val="0070C0"/>
              </a:solidFill>
            </a:endParaRPr>
          </a:p>
        </p:txBody>
      </p:sp>
      <p:sp>
        <p:nvSpPr>
          <p:cNvPr id="9" name="TextBox 8"/>
          <p:cNvSpPr txBox="1"/>
          <p:nvPr/>
        </p:nvSpPr>
        <p:spPr>
          <a:xfrm>
            <a:off x="3013425" y="3416251"/>
            <a:ext cx="1245149" cy="369332"/>
          </a:xfrm>
          <a:prstGeom prst="rect">
            <a:avLst/>
          </a:prstGeom>
          <a:solidFill>
            <a:schemeClr val="bg1">
              <a:lumMod val="85000"/>
            </a:schemeClr>
          </a:solidFill>
          <a:effectLst>
            <a:softEdge rad="63500"/>
          </a:effectLst>
        </p:spPr>
        <p:txBody>
          <a:bodyPr wrap="none" rtlCol="0">
            <a:spAutoFit/>
          </a:bodyPr>
          <a:lstStyle/>
          <a:p>
            <a:r>
              <a:rPr lang="nb-NO" b="1" dirty="0" err="1" smtClean="0">
                <a:solidFill>
                  <a:srgbClr val="0070C0"/>
                </a:solidFill>
              </a:rPr>
              <a:t>Remnant</a:t>
            </a:r>
            <a:r>
              <a:rPr lang="nb-NO" b="1" dirty="0" smtClean="0">
                <a:solidFill>
                  <a:srgbClr val="0070C0"/>
                </a:solidFill>
              </a:rPr>
              <a:t>-C</a:t>
            </a:r>
            <a:endParaRPr lang="en-US" b="1" dirty="0">
              <a:solidFill>
                <a:srgbClr val="0070C0"/>
              </a:solidFill>
            </a:endParaRPr>
          </a:p>
        </p:txBody>
      </p:sp>
      <p:sp>
        <p:nvSpPr>
          <p:cNvPr id="10" name="TextBox 9"/>
          <p:cNvSpPr txBox="1"/>
          <p:nvPr/>
        </p:nvSpPr>
        <p:spPr>
          <a:xfrm>
            <a:off x="3022338" y="3977771"/>
            <a:ext cx="1236236" cy="369332"/>
          </a:xfrm>
          <a:prstGeom prst="rect">
            <a:avLst/>
          </a:prstGeom>
          <a:solidFill>
            <a:schemeClr val="bg1">
              <a:lumMod val="85000"/>
            </a:schemeClr>
          </a:solidFill>
          <a:effectLst>
            <a:softEdge rad="63500"/>
          </a:effectLst>
        </p:spPr>
        <p:txBody>
          <a:bodyPr wrap="none" rtlCol="0">
            <a:spAutoFit/>
          </a:bodyPr>
          <a:lstStyle/>
          <a:p>
            <a:r>
              <a:rPr lang="nb-NO" b="1" dirty="0">
                <a:solidFill>
                  <a:srgbClr val="0070C0"/>
                </a:solidFill>
              </a:rPr>
              <a:t>N</a:t>
            </a:r>
            <a:r>
              <a:rPr lang="nb-NO" b="1" dirty="0" smtClean="0">
                <a:solidFill>
                  <a:srgbClr val="0070C0"/>
                </a:solidFill>
              </a:rPr>
              <a:t>on-HDL-C</a:t>
            </a:r>
            <a:endParaRPr lang="en-US" b="1" dirty="0">
              <a:solidFill>
                <a:srgbClr val="0070C0"/>
              </a:solidFill>
            </a:endParaRPr>
          </a:p>
        </p:txBody>
      </p:sp>
      <p:sp>
        <p:nvSpPr>
          <p:cNvPr id="11" name="TextBox 10"/>
          <p:cNvSpPr txBox="1"/>
          <p:nvPr/>
        </p:nvSpPr>
        <p:spPr>
          <a:xfrm>
            <a:off x="3492017" y="4550652"/>
            <a:ext cx="766557" cy="369332"/>
          </a:xfrm>
          <a:prstGeom prst="rect">
            <a:avLst/>
          </a:prstGeom>
          <a:solidFill>
            <a:schemeClr val="bg1">
              <a:lumMod val="85000"/>
            </a:schemeClr>
          </a:solidFill>
          <a:effectLst>
            <a:softEdge rad="63500"/>
          </a:effectLst>
        </p:spPr>
        <p:txBody>
          <a:bodyPr wrap="none" rtlCol="0">
            <a:spAutoFit/>
          </a:bodyPr>
          <a:lstStyle/>
          <a:p>
            <a:r>
              <a:rPr lang="nb-NO" b="1" dirty="0" smtClean="0">
                <a:solidFill>
                  <a:srgbClr val="0070C0"/>
                </a:solidFill>
              </a:rPr>
              <a:t>HDL-C</a:t>
            </a:r>
            <a:endParaRPr lang="en-US" b="1" dirty="0">
              <a:solidFill>
                <a:srgbClr val="0070C0"/>
              </a:solidFill>
            </a:endParaRPr>
          </a:p>
        </p:txBody>
      </p:sp>
      <p:sp>
        <p:nvSpPr>
          <p:cNvPr id="12" name="TextBox 11"/>
          <p:cNvSpPr txBox="1"/>
          <p:nvPr/>
        </p:nvSpPr>
        <p:spPr>
          <a:xfrm>
            <a:off x="3594610" y="5242862"/>
            <a:ext cx="663964" cy="369332"/>
          </a:xfrm>
          <a:prstGeom prst="rect">
            <a:avLst/>
          </a:prstGeom>
          <a:solidFill>
            <a:schemeClr val="bg1">
              <a:lumMod val="85000"/>
            </a:schemeClr>
          </a:solidFill>
          <a:effectLst>
            <a:softEdge rad="63500"/>
          </a:effectLst>
        </p:spPr>
        <p:txBody>
          <a:bodyPr wrap="none" rtlCol="0">
            <a:spAutoFit/>
          </a:bodyPr>
          <a:lstStyle/>
          <a:p>
            <a:r>
              <a:rPr lang="nb-NO" b="1" dirty="0" smtClean="0">
                <a:solidFill>
                  <a:srgbClr val="0070C0"/>
                </a:solidFill>
              </a:rPr>
              <a:t>Lp(a)</a:t>
            </a:r>
            <a:endParaRPr lang="en-US" b="1" dirty="0">
              <a:solidFill>
                <a:srgbClr val="0070C0"/>
              </a:solidFill>
            </a:endParaRPr>
          </a:p>
        </p:txBody>
      </p:sp>
      <p:sp>
        <p:nvSpPr>
          <p:cNvPr id="13" name="TextBox 12"/>
          <p:cNvSpPr txBox="1"/>
          <p:nvPr/>
        </p:nvSpPr>
        <p:spPr>
          <a:xfrm>
            <a:off x="3557741" y="5939450"/>
            <a:ext cx="700833" cy="369332"/>
          </a:xfrm>
          <a:prstGeom prst="rect">
            <a:avLst/>
          </a:prstGeom>
          <a:solidFill>
            <a:schemeClr val="bg1">
              <a:lumMod val="85000"/>
            </a:schemeClr>
          </a:solidFill>
          <a:effectLst>
            <a:softEdge rad="63500"/>
          </a:effectLst>
        </p:spPr>
        <p:txBody>
          <a:bodyPr wrap="none" rtlCol="0">
            <a:spAutoFit/>
          </a:bodyPr>
          <a:lstStyle/>
          <a:p>
            <a:r>
              <a:rPr lang="nb-NO" b="1" dirty="0" err="1" smtClean="0">
                <a:solidFill>
                  <a:srgbClr val="0070C0"/>
                </a:solidFill>
              </a:rPr>
              <a:t>ApoB</a:t>
            </a:r>
            <a:endParaRPr lang="en-US" b="1" dirty="0">
              <a:solidFill>
                <a:srgbClr val="0070C0"/>
              </a:solidFill>
            </a:endParaRPr>
          </a:p>
        </p:txBody>
      </p:sp>
      <p:sp>
        <p:nvSpPr>
          <p:cNvPr id="14" name="TextBox 13"/>
          <p:cNvSpPr txBox="1"/>
          <p:nvPr/>
        </p:nvSpPr>
        <p:spPr>
          <a:xfrm>
            <a:off x="4940072" y="507522"/>
            <a:ext cx="1473930" cy="523220"/>
          </a:xfrm>
          <a:prstGeom prst="rect">
            <a:avLst/>
          </a:prstGeom>
          <a:solidFill>
            <a:schemeClr val="bg1">
              <a:lumMod val="85000"/>
            </a:schemeClr>
          </a:solidFill>
          <a:effectLst>
            <a:softEdge rad="63500"/>
          </a:effectLst>
        </p:spPr>
        <p:txBody>
          <a:bodyPr wrap="none" rtlCol="0">
            <a:spAutoFit/>
          </a:bodyPr>
          <a:lstStyle/>
          <a:p>
            <a:r>
              <a:rPr lang="nb-NO" sz="2800" b="1" dirty="0" smtClean="0">
                <a:solidFill>
                  <a:srgbClr val="0070C0"/>
                </a:solidFill>
              </a:rPr>
              <a:t>WOMEN</a:t>
            </a:r>
            <a:endParaRPr lang="en-US" sz="2800" b="1" dirty="0">
              <a:solidFill>
                <a:srgbClr val="0070C0"/>
              </a:solidFill>
            </a:endParaRPr>
          </a:p>
        </p:txBody>
      </p:sp>
    </p:spTree>
    <p:extLst>
      <p:ext uri="{BB962C8B-B14F-4D97-AF65-F5344CB8AC3E}">
        <p14:creationId xmlns:p14="http://schemas.microsoft.com/office/powerpoint/2010/main" val="28498979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Nordestgaard</a:t>
            </a:r>
            <a:r>
              <a:rPr lang="nb-NO" sz="1200" dirty="0" smtClean="0"/>
              <a:t> BG </a:t>
            </a:r>
            <a:r>
              <a:rPr lang="nb-NO" sz="1200" dirty="0" err="1" smtClean="0"/>
              <a:t>Atherosclerosis</a:t>
            </a:r>
            <a:r>
              <a:rPr lang="nb-NO" sz="1200" dirty="0" smtClean="0"/>
              <a:t> 2020]</a:t>
            </a:r>
            <a:endParaRPr lang="nb-NO" sz="1200" dirty="0"/>
          </a:p>
        </p:txBody>
      </p:sp>
      <p:pic>
        <p:nvPicPr>
          <p:cNvPr id="2" name="Picture 1"/>
          <p:cNvPicPr>
            <a:picLocks noChangeAspect="1"/>
          </p:cNvPicPr>
          <p:nvPr/>
        </p:nvPicPr>
        <p:blipFill>
          <a:blip r:embed="rId3"/>
          <a:stretch>
            <a:fillRect/>
          </a:stretch>
        </p:blipFill>
        <p:spPr>
          <a:xfrm>
            <a:off x="228600" y="122015"/>
            <a:ext cx="8763000" cy="6278785"/>
          </a:xfrm>
          <a:prstGeom prst="rect">
            <a:avLst/>
          </a:prstGeom>
          <a:ln>
            <a:solidFill>
              <a:schemeClr val="tx1"/>
            </a:solidFill>
          </a:ln>
        </p:spPr>
      </p:pic>
      <p:sp>
        <p:nvSpPr>
          <p:cNvPr id="3" name="Rectangle 2"/>
          <p:cNvSpPr/>
          <p:nvPr/>
        </p:nvSpPr>
        <p:spPr>
          <a:xfrm>
            <a:off x="4378786" y="914400"/>
            <a:ext cx="553212" cy="54864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865623" y="1728156"/>
            <a:ext cx="436081" cy="369332"/>
          </a:xfrm>
          <a:prstGeom prst="rect">
            <a:avLst/>
          </a:prstGeom>
          <a:solidFill>
            <a:schemeClr val="bg1">
              <a:lumMod val="85000"/>
            </a:schemeClr>
          </a:solidFill>
          <a:effectLst>
            <a:softEdge rad="63500"/>
          </a:effectLst>
        </p:spPr>
        <p:txBody>
          <a:bodyPr wrap="none" rtlCol="0">
            <a:spAutoFit/>
          </a:bodyPr>
          <a:lstStyle/>
          <a:p>
            <a:r>
              <a:rPr lang="nb-NO" b="1" dirty="0" smtClean="0">
                <a:solidFill>
                  <a:srgbClr val="0070C0"/>
                </a:solidFill>
              </a:rPr>
              <a:t>TG</a:t>
            </a:r>
            <a:endParaRPr lang="en-US" b="1" dirty="0">
              <a:solidFill>
                <a:srgbClr val="0070C0"/>
              </a:solidFill>
            </a:endParaRPr>
          </a:p>
        </p:txBody>
      </p:sp>
      <p:sp>
        <p:nvSpPr>
          <p:cNvPr id="7" name="TextBox 6"/>
          <p:cNvSpPr txBox="1"/>
          <p:nvPr/>
        </p:nvSpPr>
        <p:spPr>
          <a:xfrm>
            <a:off x="3886462" y="2281850"/>
            <a:ext cx="415242" cy="369332"/>
          </a:xfrm>
          <a:prstGeom prst="rect">
            <a:avLst/>
          </a:prstGeom>
          <a:solidFill>
            <a:schemeClr val="bg1">
              <a:lumMod val="85000"/>
            </a:schemeClr>
          </a:solidFill>
          <a:effectLst>
            <a:softEdge rad="63500"/>
          </a:effectLst>
        </p:spPr>
        <p:txBody>
          <a:bodyPr wrap="none" rtlCol="0">
            <a:spAutoFit/>
          </a:bodyPr>
          <a:lstStyle/>
          <a:p>
            <a:r>
              <a:rPr lang="nb-NO" b="1" dirty="0" smtClean="0">
                <a:solidFill>
                  <a:srgbClr val="0070C0"/>
                </a:solidFill>
              </a:rPr>
              <a:t>TC</a:t>
            </a:r>
            <a:endParaRPr lang="en-US" b="1" dirty="0">
              <a:solidFill>
                <a:srgbClr val="0070C0"/>
              </a:solidFill>
            </a:endParaRPr>
          </a:p>
        </p:txBody>
      </p:sp>
      <p:sp>
        <p:nvSpPr>
          <p:cNvPr id="8" name="TextBox 7"/>
          <p:cNvSpPr txBox="1"/>
          <p:nvPr/>
        </p:nvSpPr>
        <p:spPr>
          <a:xfrm>
            <a:off x="3583238" y="2858382"/>
            <a:ext cx="718466" cy="369332"/>
          </a:xfrm>
          <a:prstGeom prst="rect">
            <a:avLst/>
          </a:prstGeom>
          <a:solidFill>
            <a:schemeClr val="bg1">
              <a:lumMod val="85000"/>
            </a:schemeClr>
          </a:solidFill>
          <a:effectLst>
            <a:softEdge rad="63500"/>
          </a:effectLst>
        </p:spPr>
        <p:txBody>
          <a:bodyPr wrap="none" rtlCol="0">
            <a:spAutoFit/>
          </a:bodyPr>
          <a:lstStyle/>
          <a:p>
            <a:r>
              <a:rPr lang="nb-NO" b="1" dirty="0" smtClean="0">
                <a:solidFill>
                  <a:srgbClr val="0070C0"/>
                </a:solidFill>
              </a:rPr>
              <a:t>LDL-C</a:t>
            </a:r>
            <a:endParaRPr lang="en-US" b="1" dirty="0">
              <a:solidFill>
                <a:srgbClr val="0070C0"/>
              </a:solidFill>
            </a:endParaRPr>
          </a:p>
        </p:txBody>
      </p:sp>
      <p:sp>
        <p:nvSpPr>
          <p:cNvPr id="9" name="TextBox 8"/>
          <p:cNvSpPr txBox="1"/>
          <p:nvPr/>
        </p:nvSpPr>
        <p:spPr>
          <a:xfrm>
            <a:off x="3056555" y="3416251"/>
            <a:ext cx="1245149" cy="369332"/>
          </a:xfrm>
          <a:prstGeom prst="rect">
            <a:avLst/>
          </a:prstGeom>
          <a:solidFill>
            <a:schemeClr val="bg1">
              <a:lumMod val="85000"/>
            </a:schemeClr>
          </a:solidFill>
          <a:effectLst>
            <a:softEdge rad="63500"/>
          </a:effectLst>
        </p:spPr>
        <p:txBody>
          <a:bodyPr wrap="none" rtlCol="0">
            <a:spAutoFit/>
          </a:bodyPr>
          <a:lstStyle/>
          <a:p>
            <a:r>
              <a:rPr lang="nb-NO" b="1" dirty="0" err="1" smtClean="0">
                <a:solidFill>
                  <a:srgbClr val="0070C0"/>
                </a:solidFill>
              </a:rPr>
              <a:t>Remnant</a:t>
            </a:r>
            <a:r>
              <a:rPr lang="nb-NO" b="1" dirty="0" smtClean="0">
                <a:solidFill>
                  <a:srgbClr val="0070C0"/>
                </a:solidFill>
              </a:rPr>
              <a:t>-C</a:t>
            </a:r>
            <a:endParaRPr lang="en-US" b="1" dirty="0">
              <a:solidFill>
                <a:srgbClr val="0070C0"/>
              </a:solidFill>
            </a:endParaRPr>
          </a:p>
        </p:txBody>
      </p:sp>
      <p:sp>
        <p:nvSpPr>
          <p:cNvPr id="10" name="TextBox 9"/>
          <p:cNvSpPr txBox="1"/>
          <p:nvPr/>
        </p:nvSpPr>
        <p:spPr>
          <a:xfrm>
            <a:off x="3065468" y="3977771"/>
            <a:ext cx="1236236" cy="369332"/>
          </a:xfrm>
          <a:prstGeom prst="rect">
            <a:avLst/>
          </a:prstGeom>
          <a:solidFill>
            <a:schemeClr val="bg1">
              <a:lumMod val="85000"/>
            </a:schemeClr>
          </a:solidFill>
          <a:effectLst>
            <a:softEdge rad="63500"/>
          </a:effectLst>
        </p:spPr>
        <p:txBody>
          <a:bodyPr wrap="none" rtlCol="0">
            <a:spAutoFit/>
          </a:bodyPr>
          <a:lstStyle/>
          <a:p>
            <a:r>
              <a:rPr lang="nb-NO" b="1" dirty="0">
                <a:solidFill>
                  <a:srgbClr val="0070C0"/>
                </a:solidFill>
              </a:rPr>
              <a:t>N</a:t>
            </a:r>
            <a:r>
              <a:rPr lang="nb-NO" b="1" dirty="0" smtClean="0">
                <a:solidFill>
                  <a:srgbClr val="0070C0"/>
                </a:solidFill>
              </a:rPr>
              <a:t>on-HDL-C</a:t>
            </a:r>
            <a:endParaRPr lang="en-US" b="1" dirty="0">
              <a:solidFill>
                <a:srgbClr val="0070C0"/>
              </a:solidFill>
            </a:endParaRPr>
          </a:p>
        </p:txBody>
      </p:sp>
      <p:sp>
        <p:nvSpPr>
          <p:cNvPr id="11" name="TextBox 10"/>
          <p:cNvSpPr txBox="1"/>
          <p:nvPr/>
        </p:nvSpPr>
        <p:spPr>
          <a:xfrm>
            <a:off x="3535147" y="4550652"/>
            <a:ext cx="766557" cy="369332"/>
          </a:xfrm>
          <a:prstGeom prst="rect">
            <a:avLst/>
          </a:prstGeom>
          <a:solidFill>
            <a:schemeClr val="bg1">
              <a:lumMod val="85000"/>
            </a:schemeClr>
          </a:solidFill>
          <a:effectLst>
            <a:softEdge rad="63500"/>
          </a:effectLst>
        </p:spPr>
        <p:txBody>
          <a:bodyPr wrap="none" rtlCol="0">
            <a:spAutoFit/>
          </a:bodyPr>
          <a:lstStyle/>
          <a:p>
            <a:r>
              <a:rPr lang="nb-NO" b="1" dirty="0" smtClean="0">
                <a:solidFill>
                  <a:srgbClr val="0070C0"/>
                </a:solidFill>
              </a:rPr>
              <a:t>HDL-C</a:t>
            </a:r>
            <a:endParaRPr lang="en-US" b="1" dirty="0">
              <a:solidFill>
                <a:srgbClr val="0070C0"/>
              </a:solidFill>
            </a:endParaRPr>
          </a:p>
        </p:txBody>
      </p:sp>
      <p:sp>
        <p:nvSpPr>
          <p:cNvPr id="12" name="TextBox 11"/>
          <p:cNvSpPr txBox="1"/>
          <p:nvPr/>
        </p:nvSpPr>
        <p:spPr>
          <a:xfrm>
            <a:off x="3637740" y="5242862"/>
            <a:ext cx="663964" cy="369332"/>
          </a:xfrm>
          <a:prstGeom prst="rect">
            <a:avLst/>
          </a:prstGeom>
          <a:solidFill>
            <a:schemeClr val="bg1">
              <a:lumMod val="85000"/>
            </a:schemeClr>
          </a:solidFill>
          <a:effectLst>
            <a:softEdge rad="63500"/>
          </a:effectLst>
        </p:spPr>
        <p:txBody>
          <a:bodyPr wrap="none" rtlCol="0">
            <a:spAutoFit/>
          </a:bodyPr>
          <a:lstStyle/>
          <a:p>
            <a:r>
              <a:rPr lang="nb-NO" b="1" dirty="0" smtClean="0">
                <a:solidFill>
                  <a:srgbClr val="0070C0"/>
                </a:solidFill>
              </a:rPr>
              <a:t>Lp(a)</a:t>
            </a:r>
            <a:endParaRPr lang="en-US" b="1" dirty="0">
              <a:solidFill>
                <a:srgbClr val="0070C0"/>
              </a:solidFill>
            </a:endParaRPr>
          </a:p>
        </p:txBody>
      </p:sp>
      <p:sp>
        <p:nvSpPr>
          <p:cNvPr id="13" name="TextBox 12"/>
          <p:cNvSpPr txBox="1"/>
          <p:nvPr/>
        </p:nvSpPr>
        <p:spPr>
          <a:xfrm>
            <a:off x="3600871" y="5939450"/>
            <a:ext cx="700833" cy="369332"/>
          </a:xfrm>
          <a:prstGeom prst="rect">
            <a:avLst/>
          </a:prstGeom>
          <a:solidFill>
            <a:schemeClr val="bg1">
              <a:lumMod val="85000"/>
            </a:schemeClr>
          </a:solidFill>
          <a:effectLst>
            <a:softEdge rad="63500"/>
          </a:effectLst>
        </p:spPr>
        <p:txBody>
          <a:bodyPr wrap="none" rtlCol="0">
            <a:spAutoFit/>
          </a:bodyPr>
          <a:lstStyle/>
          <a:p>
            <a:r>
              <a:rPr lang="nb-NO" b="1" dirty="0" err="1" smtClean="0">
                <a:solidFill>
                  <a:srgbClr val="0070C0"/>
                </a:solidFill>
              </a:rPr>
              <a:t>ApoB</a:t>
            </a:r>
            <a:endParaRPr lang="en-US" b="1" dirty="0">
              <a:solidFill>
                <a:srgbClr val="0070C0"/>
              </a:solidFill>
            </a:endParaRPr>
          </a:p>
        </p:txBody>
      </p:sp>
      <p:sp>
        <p:nvSpPr>
          <p:cNvPr id="14" name="TextBox 13"/>
          <p:cNvSpPr txBox="1"/>
          <p:nvPr/>
        </p:nvSpPr>
        <p:spPr>
          <a:xfrm>
            <a:off x="5020574" y="687354"/>
            <a:ext cx="910827" cy="523220"/>
          </a:xfrm>
          <a:prstGeom prst="rect">
            <a:avLst/>
          </a:prstGeom>
          <a:solidFill>
            <a:schemeClr val="bg1">
              <a:lumMod val="85000"/>
            </a:schemeClr>
          </a:solidFill>
          <a:effectLst>
            <a:softEdge rad="63500"/>
          </a:effectLst>
        </p:spPr>
        <p:txBody>
          <a:bodyPr wrap="none" rtlCol="0">
            <a:spAutoFit/>
          </a:bodyPr>
          <a:lstStyle/>
          <a:p>
            <a:r>
              <a:rPr lang="nb-NO" sz="2800" b="1" dirty="0" smtClean="0">
                <a:solidFill>
                  <a:srgbClr val="0070C0"/>
                </a:solidFill>
              </a:rPr>
              <a:t>MEN</a:t>
            </a:r>
            <a:endParaRPr lang="en-US" sz="2800" b="1" dirty="0">
              <a:solidFill>
                <a:srgbClr val="0070C0"/>
              </a:solidFill>
            </a:endParaRPr>
          </a:p>
        </p:txBody>
      </p:sp>
    </p:spTree>
    <p:extLst>
      <p:ext uri="{BB962C8B-B14F-4D97-AF65-F5344CB8AC3E}">
        <p14:creationId xmlns:p14="http://schemas.microsoft.com/office/powerpoint/2010/main" val="7647456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3"/>
          <p:cNvSpPr/>
          <p:nvPr/>
        </p:nvSpPr>
        <p:spPr>
          <a:xfrm>
            <a:off x="4495800" y="6464369"/>
            <a:ext cx="4600872" cy="276999"/>
          </a:xfrm>
          <a:prstGeom prst="rect">
            <a:avLst/>
          </a:prstGeom>
        </p:spPr>
        <p:txBody>
          <a:bodyPr wrap="square" lIns="91430" tIns="45715" rIns="91430" bIns="45715">
            <a:spAutoFit/>
          </a:bodyPr>
          <a:lstStyle/>
          <a:p>
            <a:pPr algn="r">
              <a:spcBef>
                <a:spcPct val="0"/>
              </a:spcBef>
              <a:defRPr/>
            </a:pPr>
            <a:r>
              <a:rPr lang="nb-NO" sz="1200" dirty="0" smtClean="0"/>
              <a:t>[</a:t>
            </a:r>
            <a:r>
              <a:rPr lang="nb-NO" sz="1200" dirty="0" err="1" smtClean="0"/>
              <a:t>Nordestgaard</a:t>
            </a:r>
            <a:r>
              <a:rPr lang="nb-NO" sz="1200" dirty="0" smtClean="0"/>
              <a:t> BG </a:t>
            </a:r>
            <a:r>
              <a:rPr lang="nb-NO" sz="1200" dirty="0" err="1" smtClean="0"/>
              <a:t>Atherosclerosis</a:t>
            </a:r>
            <a:r>
              <a:rPr lang="nb-NO" sz="1200" dirty="0" smtClean="0"/>
              <a:t> 2020]</a:t>
            </a:r>
            <a:endParaRPr lang="nb-NO" sz="1200" dirty="0"/>
          </a:p>
        </p:txBody>
      </p:sp>
      <p:pic>
        <p:nvPicPr>
          <p:cNvPr id="2" name="Picture 1"/>
          <p:cNvPicPr>
            <a:picLocks noChangeAspect="1"/>
          </p:cNvPicPr>
          <p:nvPr/>
        </p:nvPicPr>
        <p:blipFill>
          <a:blip r:embed="rId3"/>
          <a:stretch>
            <a:fillRect/>
          </a:stretch>
        </p:blipFill>
        <p:spPr>
          <a:xfrm>
            <a:off x="3349" y="990600"/>
            <a:ext cx="9125212" cy="4777200"/>
          </a:xfrm>
          <a:prstGeom prst="rect">
            <a:avLst/>
          </a:prstGeom>
        </p:spPr>
      </p:pic>
    </p:spTree>
    <p:extLst>
      <p:ext uri="{BB962C8B-B14F-4D97-AF65-F5344CB8AC3E}">
        <p14:creationId xmlns:p14="http://schemas.microsoft.com/office/powerpoint/2010/main" val="24981732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487613" y="2644170"/>
            <a:ext cx="8168775" cy="1569660"/>
          </a:xfrm>
          <a:prstGeom prst="rect">
            <a:avLst/>
          </a:prstGeom>
          <a:noFill/>
        </p:spPr>
        <p:txBody>
          <a:bodyPr wrap="none" rtlCol="0">
            <a:spAutoFit/>
          </a:bodyPr>
          <a:lstStyle/>
          <a:p>
            <a:pPr algn="ctr"/>
            <a:r>
              <a:rPr lang="nb-NO" sz="4800" dirty="0" err="1" smtClean="0">
                <a:solidFill>
                  <a:schemeClr val="bg1"/>
                </a:solidFill>
              </a:rPr>
              <a:t>Which</a:t>
            </a:r>
            <a:r>
              <a:rPr lang="nb-NO" sz="4800" dirty="0" smtClean="0">
                <a:solidFill>
                  <a:schemeClr val="bg1"/>
                </a:solidFill>
              </a:rPr>
              <a:t> </a:t>
            </a:r>
            <a:r>
              <a:rPr lang="nb-NO" sz="4800" dirty="0" err="1" smtClean="0">
                <a:solidFill>
                  <a:schemeClr val="bg1"/>
                </a:solidFill>
              </a:rPr>
              <a:t>atherogenic</a:t>
            </a:r>
            <a:r>
              <a:rPr lang="nb-NO" sz="4800" dirty="0" smtClean="0">
                <a:solidFill>
                  <a:schemeClr val="bg1"/>
                </a:solidFill>
              </a:rPr>
              <a:t> </a:t>
            </a:r>
            <a:r>
              <a:rPr lang="nb-NO" sz="4800" dirty="0" err="1" smtClean="0">
                <a:solidFill>
                  <a:schemeClr val="bg1"/>
                </a:solidFill>
              </a:rPr>
              <a:t>lipoproteins</a:t>
            </a:r>
            <a:r>
              <a:rPr lang="nb-NO" sz="4800" dirty="0" smtClean="0">
                <a:solidFill>
                  <a:schemeClr val="bg1"/>
                </a:solidFill>
              </a:rPr>
              <a:t> </a:t>
            </a:r>
          </a:p>
          <a:p>
            <a:pPr algn="ctr"/>
            <a:r>
              <a:rPr lang="nb-NO" sz="4800" dirty="0" err="1" smtClean="0">
                <a:solidFill>
                  <a:schemeClr val="bg1"/>
                </a:solidFill>
              </a:rPr>
              <a:t>should</a:t>
            </a:r>
            <a:r>
              <a:rPr lang="nb-NO" sz="4800" dirty="0" smtClean="0">
                <a:solidFill>
                  <a:schemeClr val="bg1"/>
                </a:solidFill>
              </a:rPr>
              <a:t> be </a:t>
            </a:r>
            <a:r>
              <a:rPr lang="nb-NO" sz="4800" dirty="0" err="1" smtClean="0">
                <a:solidFill>
                  <a:schemeClr val="bg1"/>
                </a:solidFill>
              </a:rPr>
              <a:t>measured</a:t>
            </a:r>
            <a:r>
              <a:rPr lang="nb-NO" sz="4800" dirty="0" smtClean="0">
                <a:solidFill>
                  <a:schemeClr val="bg1"/>
                </a:solidFill>
              </a:rPr>
              <a:t>?</a:t>
            </a:r>
            <a:endParaRPr lang="en-US" sz="4800" dirty="0">
              <a:solidFill>
                <a:schemeClr val="bg1"/>
              </a:solidFill>
            </a:endParaRPr>
          </a:p>
        </p:txBody>
      </p:sp>
    </p:spTree>
    <p:extLst>
      <p:ext uri="{BB962C8B-B14F-4D97-AF65-F5344CB8AC3E}">
        <p14:creationId xmlns:p14="http://schemas.microsoft.com/office/powerpoint/2010/main" val="979941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32CCB1BA9365C54B9C3EB9E23C1B2633" ma:contentTypeVersion="10" ma:contentTypeDescription="Opprett et nytt dokument." ma:contentTypeScope="" ma:versionID="3fb999b183530d173739ae3b1f130fcf">
  <xsd:schema xmlns:xsd="http://www.w3.org/2001/XMLSchema" xmlns:xs="http://www.w3.org/2001/XMLSchema" xmlns:p="http://schemas.microsoft.com/office/2006/metadata/properties" xmlns:ns3="9de6e283-f6b6-4558-8465-801ca1267013" xmlns:ns4="421202cc-cfcf-450e-a55d-9487af6c1599" targetNamespace="http://schemas.microsoft.com/office/2006/metadata/properties" ma:root="true" ma:fieldsID="f6902c1c6f8852b9b1037ea2d3b51326" ns3:_="" ns4:_="">
    <xsd:import namespace="9de6e283-f6b6-4558-8465-801ca1267013"/>
    <xsd:import namespace="421202cc-cfcf-450e-a55d-9487af6c159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e6e283-f6b6-4558-8465-801ca12670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21202cc-cfcf-450e-a55d-9487af6c1599" elementFormDefault="qualified">
    <xsd:import namespace="http://schemas.microsoft.com/office/2006/documentManagement/types"/>
    <xsd:import namespace="http://schemas.microsoft.com/office/infopath/2007/PartnerControls"/>
    <xsd:element name="SharedWithUsers" ma:index="14"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lingsdetaljer" ma:internalName="SharedWithDetails" ma:readOnly="true">
      <xsd:simpleType>
        <xsd:restriction base="dms:Note">
          <xsd:maxLength value="255"/>
        </xsd:restriction>
      </xsd:simpleType>
    </xsd:element>
    <xsd:element name="SharingHintHash" ma:index="16" nillable="true" ma:displayName="Hash for deling av tips"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ECC704-FADA-417B-A16C-13B9D60651BC}">
  <ds:schemaRefs>
    <ds:schemaRef ds:uri="http://schemas.microsoft.com/sharepoint/v3/contenttype/forms"/>
  </ds:schemaRefs>
</ds:datastoreItem>
</file>

<file path=customXml/itemProps2.xml><?xml version="1.0" encoding="utf-8"?>
<ds:datastoreItem xmlns:ds="http://schemas.openxmlformats.org/officeDocument/2006/customXml" ds:itemID="{2C168433-AC62-4185-9EE3-358D41B28554}">
  <ds:schemaRefs>
    <ds:schemaRef ds:uri="http://purl.org/dc/elements/1.1/"/>
    <ds:schemaRef ds:uri="http://schemas.microsoft.com/office/2006/metadata/properties"/>
    <ds:schemaRef ds:uri="http://purl.org/dc/terms/"/>
    <ds:schemaRef ds:uri="http://schemas.openxmlformats.org/package/2006/metadata/core-properties"/>
    <ds:schemaRef ds:uri="9de6e283-f6b6-4558-8465-801ca1267013"/>
    <ds:schemaRef ds:uri="http://schemas.microsoft.com/office/2006/documentManagement/types"/>
    <ds:schemaRef ds:uri="http://schemas.microsoft.com/office/infopath/2007/PartnerControls"/>
    <ds:schemaRef ds:uri="421202cc-cfcf-450e-a55d-9487af6c1599"/>
    <ds:schemaRef ds:uri="http://www.w3.org/XML/1998/namespace"/>
    <ds:schemaRef ds:uri="http://purl.org/dc/dcmitype/"/>
  </ds:schemaRefs>
</ds:datastoreItem>
</file>

<file path=customXml/itemProps3.xml><?xml version="1.0" encoding="utf-8"?>
<ds:datastoreItem xmlns:ds="http://schemas.openxmlformats.org/officeDocument/2006/customXml" ds:itemID="{3394A7A3-62F2-4538-932C-7D95AF80F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e6e283-f6b6-4558-8465-801ca1267013"/>
    <ds:schemaRef ds:uri="421202cc-cfcf-450e-a55d-9487af6c15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345</TotalTime>
  <Words>3880</Words>
  <Application>Microsoft Office PowerPoint</Application>
  <PresentationFormat>On-screen Show (4:3)</PresentationFormat>
  <Paragraphs>414</Paragraphs>
  <Slides>36</Slides>
  <Notes>32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Jacob Juel Christensen</dc:creator>
  <cp:lastModifiedBy>Jacob Juel Christensen</cp:lastModifiedBy>
  <cp:revision>44</cp:revision>
  <dcterms:created xsi:type="dcterms:W3CDTF">2006-08-16T00:00:00Z</dcterms:created>
  <dcterms:modified xsi:type="dcterms:W3CDTF">2020-01-28T10:14:19Z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0x01010032CCB1BA9365C54B9C3EB9E23C1B2633</vt:lpwstr>
  </property>
</Properties>
</file>